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9" r:id="rId2"/>
    <p:sldId id="275" r:id="rId3"/>
    <p:sldId id="270" r:id="rId4"/>
    <p:sldId id="271" r:id="rId5"/>
    <p:sldId id="273" r:id="rId6"/>
    <p:sldId id="274" r:id="rId7"/>
    <p:sldId id="267" r:id="rId8"/>
    <p:sldId id="268" r:id="rId9"/>
  </p:sldIdLst>
  <p:sldSz cx="9144000" cy="6858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990000"/>
    <a:srgbClr val="CC3300"/>
    <a:srgbClr val="1E14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7" autoAdjust="0"/>
    <p:restoredTop sz="99160" autoAdjust="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900488" y="0"/>
            <a:ext cx="298608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Calibri" pitchFamily="34" charset="0"/>
              </a:defRPr>
            </a:lvl1pPr>
          </a:lstStyle>
          <a:p>
            <a:fld id="{35856574-4689-4933-82FB-DB7D1390AAED}" type="datetimeFigureOut">
              <a:rPr lang="ru-RU"/>
              <a:pPr/>
              <a:t>06.10.2017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517063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900488" y="9517063"/>
            <a:ext cx="298608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Calibri" pitchFamily="34" charset="0"/>
              </a:defRPr>
            </a:lvl1pPr>
          </a:lstStyle>
          <a:p>
            <a:fld id="{EF9C3CD1-1EDF-483D-BD41-816C072B0AD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7226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8213" y="750888"/>
            <a:ext cx="5014912" cy="37607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975" y="4760913"/>
            <a:ext cx="5511800" cy="4510087"/>
          </a:xfrm>
        </p:spPr>
        <p:txBody>
          <a:bodyPr wrap="none" lIns="0" tIns="0" rIns="0" bIns="0" anchor="ctr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>
          <a:xfrm>
            <a:off x="688975" y="4760913"/>
            <a:ext cx="5510213" cy="4508500"/>
          </a:xfrm>
        </p:spPr>
        <p:txBody>
          <a:bodyPr lIns="90264" tIns="45132" rIns="90264" bIns="45132"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 txBox="1">
            <a:spLocks noGrp="1"/>
          </p:cNvSpPr>
          <p:nvPr/>
        </p:nvSpPr>
        <p:spPr bwMode="auto">
          <a:xfrm>
            <a:off x="3900488" y="9517063"/>
            <a:ext cx="298608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64" tIns="45132" rIns="90264" bIns="45132" anchor="b"/>
          <a:lstStyle/>
          <a:p>
            <a:pPr algn="r" defTabSz="901700"/>
            <a:fld id="{F7043661-6359-4266-A4D2-987E523AC947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algn="r" defTabSz="901700"/>
              <a:t>2</a:t>
            </a:fld>
            <a:endParaRPr lang="ru-RU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8116B-6BA9-4D85-96D5-AFB041C06387}" type="datetimeFigureOut">
              <a:rPr lang="ru-RU"/>
              <a:pPr>
                <a:defRPr/>
              </a:pPr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647A8-AFBD-492F-9090-5E24C4204A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6A6A8-2F35-4A0F-9D23-49F15933E32F}" type="datetimeFigureOut">
              <a:rPr lang="ru-RU"/>
              <a:pPr>
                <a:defRPr/>
              </a:pPr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BE293-8093-437A-A28E-89A50638C8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8DB7F-8D25-4C89-89CA-2434649BB92F}" type="datetimeFigureOut">
              <a:rPr lang="ru-RU"/>
              <a:pPr>
                <a:defRPr/>
              </a:pPr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ADA61-B77F-4513-951F-7CD56B2139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14DBA-FAE9-437A-A731-83E68E872A19}" type="datetimeFigureOut">
              <a:rPr lang="ru-RU"/>
              <a:pPr>
                <a:defRPr/>
              </a:pPr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F0A92-394A-4075-BD59-EF238C4A7C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6172D-9143-4D59-9099-D763B29F617B}" type="datetimeFigureOut">
              <a:rPr lang="ru-RU"/>
              <a:pPr>
                <a:defRPr/>
              </a:pPr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B50BB-B32A-44AA-BD04-BE5E4CFBD0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ACF2F-9E0B-43AB-A3D0-482B72B38A76}" type="datetimeFigureOut">
              <a:rPr lang="ru-RU"/>
              <a:pPr>
                <a:defRPr/>
              </a:pPr>
              <a:t>06.10.2017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885FD-2C7B-46DE-9CD4-F3E2314175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B35D8-2D40-4B41-9F64-856A2BBE0660}" type="datetimeFigureOut">
              <a:rPr lang="ru-RU"/>
              <a:pPr>
                <a:defRPr/>
              </a:pPr>
              <a:t>06.10.2017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92EEC-1A6B-4D26-A5DD-3D4F175D3E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9D321-66E6-40C6-8836-2122F1C90AFF}" type="datetimeFigureOut">
              <a:rPr lang="ru-RU"/>
              <a:pPr>
                <a:defRPr/>
              </a:pPr>
              <a:t>06.10.2017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88087-D2FE-453A-ABA3-EBDEF9D96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9D50B-D27C-478B-B9AA-F4AFC127D978}" type="datetimeFigureOut">
              <a:rPr lang="ru-RU"/>
              <a:pPr>
                <a:defRPr/>
              </a:pPr>
              <a:t>06.10.2017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57AF8-3C48-4440-B1D3-D93C0CFAD7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66CE9-570B-4AEC-84E8-C7F1CB371D24}" type="datetimeFigureOut">
              <a:rPr lang="ru-RU"/>
              <a:pPr>
                <a:defRPr/>
              </a:pPr>
              <a:t>06.10.2017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80CA7-634E-4FA2-B71F-C3C73D60A4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BF9DA-ACFC-41D9-9211-77F1451FDB51}" type="datetimeFigureOut">
              <a:rPr lang="ru-RU"/>
              <a:pPr>
                <a:defRPr/>
              </a:pPr>
              <a:t>06.10.2017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1025E-0F76-4AC2-9556-FA64BF53D9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E1793D-6479-494A-AA4A-B26A69EE94A7}" type="datetimeFigureOut">
              <a:rPr lang="ru-RU"/>
              <a:pPr>
                <a:defRPr/>
              </a:pPr>
              <a:t>06.10.2017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F4ECAE-04F9-48CA-8845-6A39E0A0A2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30" name="Rectangle 6"/>
          <p:cNvSpPr>
            <a:spLocks noChangeArrowheads="1"/>
          </p:cNvSpPr>
          <p:nvPr/>
        </p:nvSpPr>
        <p:spPr bwMode="auto">
          <a:xfrm>
            <a:off x="684213" y="3429000"/>
            <a:ext cx="8459787" cy="1798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Lucida Sans Unicode" pitchFamily="34" charset="0"/>
                <a:cs typeface="Lucida Sans Unicode" pitchFamily="34" charset="0"/>
              </a:rPr>
              <a:t/>
            </a:r>
            <a:br>
              <a:rPr lang="ru-RU" sz="28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Lucida Sans Unicode" pitchFamily="34" charset="0"/>
                <a:cs typeface="Lucida Sans Unicode" pitchFamily="34" charset="0"/>
              </a:rPr>
            </a:br>
            <a:endParaRPr lang="ru-RU" sz="28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ea typeface="Lucida Sans Unicode" pitchFamily="34" charset="0"/>
            </a:endParaRPr>
          </a:p>
        </p:txBody>
      </p:sp>
      <p:sp>
        <p:nvSpPr>
          <p:cNvPr id="257027" name="Rectangle 3"/>
          <p:cNvSpPr>
            <a:spLocks noChangeArrowheads="1"/>
          </p:cNvSpPr>
          <p:nvPr/>
        </p:nvSpPr>
        <p:spPr bwMode="auto">
          <a:xfrm>
            <a:off x="503362" y="2204864"/>
            <a:ext cx="7848600" cy="230832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lvl="0" algn="ctr" defTabSz="449263">
              <a:defRPr/>
            </a:pPr>
            <a:r>
              <a:rPr lang="ru-RU" sz="3600" b="1" dirty="0">
                <a:solidFill>
                  <a:srgbClr val="000099"/>
                </a:solidFill>
              </a:rPr>
              <a:t>«О функционировании детского технического </a:t>
            </a:r>
            <a:r>
              <a:rPr lang="ru-RU" sz="3600" b="1" dirty="0" smtClean="0">
                <a:solidFill>
                  <a:srgbClr val="000099"/>
                </a:solidFill>
              </a:rPr>
              <a:t>кружка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</a:rPr>
              <a:t>АО «КМПО». </a:t>
            </a:r>
            <a:r>
              <a:rPr lang="ru-RU" sz="3600" b="1" dirty="0">
                <a:solidFill>
                  <a:srgbClr val="000099"/>
                </a:solidFill>
              </a:rPr>
              <a:t>Опыт и дальнейшие перспективы</a:t>
            </a:r>
            <a:r>
              <a:rPr lang="ru-RU" sz="3600" b="1" dirty="0" smtClean="0">
                <a:solidFill>
                  <a:srgbClr val="000099"/>
                </a:solidFill>
              </a:rPr>
              <a:t>»</a:t>
            </a:r>
            <a:endParaRPr lang="ru-RU" sz="3600" b="1" dirty="0">
              <a:solidFill>
                <a:srgbClr val="000099"/>
              </a:solidFill>
            </a:endParaRPr>
          </a:p>
        </p:txBody>
      </p:sp>
      <p:sp>
        <p:nvSpPr>
          <p:cNvPr id="164867" name="Text Box 3"/>
          <p:cNvSpPr txBox="1">
            <a:spLocks noChangeArrowheads="1"/>
          </p:cNvSpPr>
          <p:nvPr/>
        </p:nvSpPr>
        <p:spPr bwMode="auto">
          <a:xfrm>
            <a:off x="3132138" y="6156325"/>
            <a:ext cx="3059112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defTabSz="449263">
              <a:defRPr/>
            </a:pPr>
            <a:r>
              <a:rPr lang="ru-RU" sz="16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 октября </a:t>
            </a:r>
            <a:r>
              <a:rPr lang="ru-RU" sz="1600" b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2017г.</a:t>
            </a:r>
            <a:endParaRPr lang="en-GB" sz="1600" b="1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40" name="Picture 5" descr="Информационный портал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909763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341" name="Прямая соединительная линия 4"/>
          <p:cNvCxnSpPr>
            <a:cxnSpLocks noChangeShapeType="1"/>
          </p:cNvCxnSpPr>
          <p:nvPr/>
        </p:nvCxnSpPr>
        <p:spPr bwMode="auto">
          <a:xfrm>
            <a:off x="0" y="765175"/>
            <a:ext cx="9144000" cy="0"/>
          </a:xfrm>
          <a:prstGeom prst="line">
            <a:avLst/>
          </a:prstGeom>
          <a:noFill/>
          <a:ln w="34925" algn="ctr">
            <a:solidFill>
              <a:srgbClr val="1E14A0"/>
            </a:solidFill>
            <a:round/>
            <a:headEnd/>
            <a:tailEnd/>
          </a:ln>
        </p:spPr>
      </p:cxnSp>
      <p:sp>
        <p:nvSpPr>
          <p:cNvPr id="257031" name="Rectangle 7"/>
          <p:cNvSpPr>
            <a:spLocks noChangeArrowheads="1"/>
          </p:cNvSpPr>
          <p:nvPr/>
        </p:nvSpPr>
        <p:spPr bwMode="auto">
          <a:xfrm>
            <a:off x="3995936" y="4769644"/>
            <a:ext cx="5040313" cy="9159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defTabSz="449263">
              <a:defRPr/>
            </a:pPr>
            <a:r>
              <a:rPr lang="ru-RU" dirty="0">
                <a:solidFill>
                  <a:srgbClr val="2E2E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Заместитель генерального директора</a:t>
            </a:r>
          </a:p>
          <a:p>
            <a:pPr defTabSz="449263">
              <a:defRPr/>
            </a:pPr>
            <a:r>
              <a:rPr lang="ru-RU" dirty="0">
                <a:solidFill>
                  <a:srgbClr val="2E2E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 персоналу и соц. развитию</a:t>
            </a:r>
          </a:p>
          <a:p>
            <a:pPr defTabSz="449263">
              <a:defRPr/>
            </a:pPr>
            <a:r>
              <a:rPr lang="ru-RU" dirty="0" err="1">
                <a:solidFill>
                  <a:srgbClr val="2E2E8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Н.Р.Абруков</a:t>
            </a:r>
            <a:endParaRPr lang="ru-RU" dirty="0">
              <a:solidFill>
                <a:srgbClr val="2E2E8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179388" y="836613"/>
            <a:ext cx="8964612" cy="915987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«Качественная подготовка персонала –</a:t>
            </a:r>
          </a:p>
          <a:p>
            <a:pPr>
              <a:defRPr/>
            </a:pPr>
            <a:r>
              <a:rPr lang="ru-RU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основа конкурентоспособности промышленного предприятия»… </a:t>
            </a:r>
          </a:p>
          <a:p>
            <a:pPr algn="ctr">
              <a:defRPr/>
            </a:pPr>
            <a:r>
              <a:rPr lang="ru-RU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</a:t>
            </a:r>
            <a:r>
              <a:rPr lang="ru-RU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Генеральный директор АО «КМПО»  Д.З.Каримуллин</a:t>
            </a:r>
            <a:r>
              <a:rPr lang="ru-RU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Group 3"/>
          <p:cNvGrpSpPr>
            <a:grpSpLocks/>
          </p:cNvGrpSpPr>
          <p:nvPr/>
        </p:nvGrpSpPr>
        <p:grpSpPr bwMode="auto">
          <a:xfrm>
            <a:off x="-31750" y="0"/>
            <a:ext cx="8893175" cy="765175"/>
            <a:chOff x="0" y="0"/>
            <a:chExt cx="5692" cy="482"/>
          </a:xfrm>
        </p:grpSpPr>
        <p:pic>
          <p:nvPicPr>
            <p:cNvPr id="16389" name="Picture 4" descr="Информационный портал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1202" cy="482"/>
            </a:xfrm>
            <a:prstGeom prst="rect">
              <a:avLst/>
            </a:prstGeom>
            <a:noFill/>
            <a:ln w="9525">
              <a:solidFill>
                <a:srgbClr val="000080"/>
              </a:solidFill>
              <a:miter lim="800000"/>
              <a:headEnd/>
              <a:tailEnd/>
            </a:ln>
          </p:spPr>
        </p:pic>
        <p:cxnSp>
          <p:nvCxnSpPr>
            <p:cNvPr id="16390" name="Прямая соединительная линия 4"/>
            <p:cNvCxnSpPr>
              <a:cxnSpLocks noChangeShapeType="1"/>
            </p:cNvCxnSpPr>
            <p:nvPr/>
          </p:nvCxnSpPr>
          <p:spPr bwMode="auto">
            <a:xfrm>
              <a:off x="0" y="482"/>
              <a:ext cx="5692" cy="0"/>
            </a:xfrm>
            <a:prstGeom prst="line">
              <a:avLst/>
            </a:prstGeom>
            <a:noFill/>
            <a:ln w="34925" algn="ctr">
              <a:solidFill>
                <a:srgbClr val="000080"/>
              </a:solidFill>
              <a:round/>
              <a:headEnd/>
              <a:tailEnd/>
            </a:ln>
          </p:spPr>
        </p:cxnSp>
      </p:grpSp>
      <p:sp>
        <p:nvSpPr>
          <p:cNvPr id="16386" name="TextBox 6"/>
          <p:cNvSpPr txBox="1">
            <a:spLocks noChangeArrowheads="1"/>
          </p:cNvSpPr>
          <p:nvPr/>
        </p:nvSpPr>
        <p:spPr bwMode="auto">
          <a:xfrm>
            <a:off x="539750" y="6491288"/>
            <a:ext cx="7848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2" algn="ctr"/>
            <a:r>
              <a:rPr lang="ru-RU" sz="1600">
                <a:solidFill>
                  <a:srgbClr val="000000"/>
                </a:solidFill>
                <a:ea typeface="Lucida Sans Unicode" pitchFamily="34" charset="0"/>
                <a:cs typeface="Times New Roman" pitchFamily="18" charset="0"/>
              </a:rPr>
              <a:t>14 июля 2017г.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19459" name="TextBox 7"/>
          <p:cNvSpPr txBox="1">
            <a:spLocks noChangeArrowheads="1"/>
          </p:cNvSpPr>
          <p:nvPr/>
        </p:nvSpPr>
        <p:spPr bwMode="auto">
          <a:xfrm>
            <a:off x="1835150" y="120650"/>
            <a:ext cx="7308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333399"/>
                </a:solidFill>
                <a:cs typeface="Times New Roman" pitchFamily="18" charset="0"/>
              </a:rPr>
              <a:t>АО «КМПО» на празднике «</a:t>
            </a:r>
            <a:r>
              <a:rPr lang="ru-RU" b="1" dirty="0">
                <a:solidFill>
                  <a:srgbClr val="333399"/>
                </a:solidFill>
                <a:ea typeface="Lucida Sans Unicode" pitchFamily="34" charset="0"/>
                <a:cs typeface="Times New Roman" pitchFamily="18" charset="0"/>
              </a:rPr>
              <a:t>Я выбираю небо</a:t>
            </a:r>
            <a:r>
              <a:rPr lang="ru-RU" b="1" dirty="0">
                <a:solidFill>
                  <a:srgbClr val="333399"/>
                </a:solidFill>
                <a:cs typeface="Times New Roman" pitchFamily="18" charset="0"/>
              </a:rPr>
              <a:t>…»</a:t>
            </a:r>
          </a:p>
        </p:txBody>
      </p:sp>
      <p:pic>
        <p:nvPicPr>
          <p:cNvPr id="16388" name="Рисунок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836613"/>
            <a:ext cx="8207375" cy="570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Стрелка вниз 64"/>
          <p:cNvSpPr/>
          <p:nvPr/>
        </p:nvSpPr>
        <p:spPr bwMode="auto">
          <a:xfrm>
            <a:off x="1042988" y="2133600"/>
            <a:ext cx="511175" cy="336550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9525" cap="flat" cmpd="dbl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defTabSz="952500">
              <a:defRPr/>
            </a:pPr>
            <a:endParaRPr lang="ru-RU" sz="1600" b="1" dirty="0"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63" name="Стрелка вниз 62"/>
          <p:cNvSpPr/>
          <p:nvPr/>
        </p:nvSpPr>
        <p:spPr bwMode="auto">
          <a:xfrm>
            <a:off x="7662863" y="2133600"/>
            <a:ext cx="511175" cy="336550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9525" cap="flat" cmpd="dbl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defTabSz="952500">
              <a:defRPr/>
            </a:pPr>
            <a:endParaRPr lang="ru-RU" sz="1600" b="1" dirty="0"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61" name="Стрелка вниз 60"/>
          <p:cNvSpPr/>
          <p:nvPr/>
        </p:nvSpPr>
        <p:spPr bwMode="auto">
          <a:xfrm>
            <a:off x="5435600" y="2205038"/>
            <a:ext cx="511175" cy="336550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9525" cap="flat" cmpd="dbl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defTabSz="952500">
              <a:defRPr/>
            </a:pPr>
            <a:endParaRPr lang="ru-RU" sz="1600" b="1" dirty="0"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50" name="Стрелка вниз 49"/>
          <p:cNvSpPr/>
          <p:nvPr/>
        </p:nvSpPr>
        <p:spPr bwMode="auto">
          <a:xfrm>
            <a:off x="3276600" y="2133600"/>
            <a:ext cx="511175" cy="336550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9525" cap="flat" cmpd="dbl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defTabSz="952500">
              <a:defRPr/>
            </a:pPr>
            <a:endParaRPr lang="ru-RU" sz="1600" b="1" dirty="0"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16" name="Прямоугольник с двумя скругленными соседними углами 15"/>
          <p:cNvSpPr>
            <a:spLocks noChangeArrowheads="1"/>
          </p:cNvSpPr>
          <p:nvPr/>
        </p:nvSpPr>
        <p:spPr bwMode="auto">
          <a:xfrm rot="10800000">
            <a:off x="323850" y="5805488"/>
            <a:ext cx="8640763" cy="1052512"/>
          </a:xfrm>
          <a:custGeom>
            <a:avLst/>
            <a:gdLst>
              <a:gd name="T0" fmla="*/ 7561263 w 7561263"/>
              <a:gd name="T1" fmla="*/ 431800 h 863600"/>
              <a:gd name="T2" fmla="*/ 3780632 w 7561263"/>
              <a:gd name="T3" fmla="*/ 863600 h 863600"/>
              <a:gd name="T4" fmla="*/ 0 w 7561263"/>
              <a:gd name="T5" fmla="*/ 431800 h 863600"/>
              <a:gd name="T6" fmla="*/ 3780632 w 7561263"/>
              <a:gd name="T7" fmla="*/ 0 h 863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77855 w 7561263"/>
              <a:gd name="T13" fmla="*/ 77855 h 863600"/>
              <a:gd name="T14" fmla="*/ 7483408 w 7561263"/>
              <a:gd name="T15" fmla="*/ 863600 h 863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61263" h="863600">
                <a:moveTo>
                  <a:pt x="265816" y="0"/>
                </a:moveTo>
                <a:lnTo>
                  <a:pt x="7295447" y="0"/>
                </a:lnTo>
                <a:lnTo>
                  <a:pt x="7295446" y="0"/>
                </a:lnTo>
                <a:cubicBezTo>
                  <a:pt x="7442253" y="0"/>
                  <a:pt x="7561263" y="119009"/>
                  <a:pt x="7561263" y="265816"/>
                </a:cubicBezTo>
                <a:lnTo>
                  <a:pt x="7561263" y="863600"/>
                </a:lnTo>
                <a:lnTo>
                  <a:pt x="0" y="863600"/>
                </a:lnTo>
                <a:lnTo>
                  <a:pt x="0" y="265816"/>
                </a:lnTo>
                <a:cubicBezTo>
                  <a:pt x="0" y="119009"/>
                  <a:pt x="119009" y="0"/>
                  <a:pt x="265815" y="0"/>
                </a:cubicBezTo>
                <a:close/>
              </a:path>
            </a:pathLst>
          </a:custGeom>
          <a:solidFill>
            <a:srgbClr val="BFBFBF"/>
          </a:solidFill>
          <a:ln w="9525" cmpd="dbl" algn="ctr">
            <a:noFill/>
            <a:round/>
            <a:headEnd/>
            <a:tailEnd/>
          </a:ln>
        </p:spPr>
        <p:txBody>
          <a:bodyPr rot="10800000" lIns="0" tIns="0" rIns="0" bIns="0"/>
          <a:lstStyle/>
          <a:p>
            <a:pPr defTabSz="952500">
              <a:defRPr/>
            </a:pPr>
            <a:endParaRPr lang="ru-RU" sz="1600" b="1" dirty="0"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18438" name="TextBox 16"/>
          <p:cNvSpPr txBox="1">
            <a:spLocks noChangeArrowheads="1"/>
          </p:cNvSpPr>
          <p:nvPr/>
        </p:nvSpPr>
        <p:spPr bwMode="auto">
          <a:xfrm>
            <a:off x="395288" y="5788025"/>
            <a:ext cx="826452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0066"/>
                </a:solidFill>
              </a:rPr>
              <a:t>школы РТ: </a:t>
            </a:r>
            <a:r>
              <a:rPr lang="ru-RU" sz="1600" b="1">
                <a:solidFill>
                  <a:srgbClr val="CC3300"/>
                </a:solidFill>
              </a:rPr>
              <a:t>119,178; </a:t>
            </a:r>
            <a:r>
              <a:rPr lang="ru-RU" sz="1600" b="1">
                <a:solidFill>
                  <a:srgbClr val="000066"/>
                </a:solidFill>
              </a:rPr>
              <a:t> лицеи РТ:</a:t>
            </a:r>
            <a:r>
              <a:rPr lang="ru-RU" sz="1600" b="1">
                <a:solidFill>
                  <a:srgbClr val="CC3300"/>
                </a:solidFill>
              </a:rPr>
              <a:t> 145, инженерный лицей при КНИТУ-КАИ, </a:t>
            </a:r>
          </a:p>
          <a:p>
            <a:r>
              <a:rPr lang="ru-RU" sz="1600" b="1">
                <a:solidFill>
                  <a:srgbClr val="CC3300"/>
                </a:solidFill>
              </a:rPr>
              <a:t>                                                      КАТК им.Дементьева;</a:t>
            </a:r>
          </a:p>
          <a:p>
            <a:r>
              <a:rPr lang="ru-RU" sz="1600" b="1">
                <a:solidFill>
                  <a:srgbClr val="000066"/>
                </a:solidFill>
              </a:rPr>
              <a:t>вузы РТ : </a:t>
            </a:r>
            <a:r>
              <a:rPr lang="ru-RU" sz="1600" b="1">
                <a:solidFill>
                  <a:srgbClr val="CC3300"/>
                </a:solidFill>
              </a:rPr>
              <a:t>КНИТУ-КАИ, КНИТУ, К(П)ФУ, КГЭУ;</a:t>
            </a:r>
          </a:p>
          <a:p>
            <a:r>
              <a:rPr lang="ru-RU" sz="1600" b="1">
                <a:solidFill>
                  <a:srgbClr val="000066"/>
                </a:solidFill>
              </a:rPr>
              <a:t>вузы РФ:</a:t>
            </a:r>
            <a:r>
              <a:rPr lang="ru-RU" sz="1600">
                <a:solidFill>
                  <a:srgbClr val="000066"/>
                </a:solidFill>
              </a:rPr>
              <a:t>  </a:t>
            </a:r>
            <a:r>
              <a:rPr lang="ru-RU" sz="1600" b="1">
                <a:solidFill>
                  <a:srgbClr val="CC3300"/>
                </a:solidFill>
              </a:rPr>
              <a:t>УлГУ (Ульяновск), СГАУ (Самара), УГАТУ (Уфа)</a:t>
            </a:r>
            <a:r>
              <a:rPr lang="ru-RU" sz="1600" b="1">
                <a:solidFill>
                  <a:srgbClr val="C00000"/>
                </a:solidFill>
              </a:rPr>
              <a:t>, </a:t>
            </a:r>
            <a:r>
              <a:rPr lang="ru-RU" sz="1600" b="1">
                <a:solidFill>
                  <a:srgbClr val="CC3300"/>
                </a:solidFill>
              </a:rPr>
              <a:t>МАИ (Москва);</a:t>
            </a:r>
          </a:p>
        </p:txBody>
      </p:sp>
      <p:sp>
        <p:nvSpPr>
          <p:cNvPr id="46" name="Прямоугольник с двумя скругленными соседними углами 45"/>
          <p:cNvSpPr/>
          <p:nvPr/>
        </p:nvSpPr>
        <p:spPr bwMode="auto">
          <a:xfrm>
            <a:off x="2124075" y="908050"/>
            <a:ext cx="4752975" cy="433388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75000"/>
            </a:schemeClr>
          </a:solidFill>
          <a:ln w="9525" cap="flat" cmpd="dbl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defTabSz="952500">
              <a:defRPr/>
            </a:pPr>
            <a:endParaRPr lang="ru-RU" sz="1600" b="1" dirty="0"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47" name="Стрелка вниз 46"/>
          <p:cNvSpPr/>
          <p:nvPr/>
        </p:nvSpPr>
        <p:spPr bwMode="auto">
          <a:xfrm>
            <a:off x="4284663" y="1341438"/>
            <a:ext cx="509587" cy="234950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9525" cap="flat" cmpd="dbl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defTabSz="952500">
              <a:defRPr/>
            </a:pPr>
            <a:endParaRPr lang="ru-RU" sz="1100" b="1" dirty="0"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18441" name="TextBox 18"/>
          <p:cNvSpPr txBox="1">
            <a:spLocks noChangeArrowheads="1"/>
          </p:cNvSpPr>
          <p:nvPr/>
        </p:nvSpPr>
        <p:spPr bwMode="auto">
          <a:xfrm>
            <a:off x="2339975" y="908050"/>
            <a:ext cx="43195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solidFill>
                  <a:srgbClr val="C00000"/>
                </a:solidFill>
                <a:latin typeface="Arial Narrow" pitchFamily="34" charset="0"/>
              </a:rPr>
              <a:t>  Профессиональные/ </a:t>
            </a:r>
            <a:r>
              <a:rPr lang="ru-RU" sz="1200" b="1">
                <a:solidFill>
                  <a:srgbClr val="C00000"/>
                </a:solidFill>
              </a:rPr>
              <a:t>Образовательные </a:t>
            </a:r>
            <a:r>
              <a:rPr lang="ru-RU" sz="1200" b="1">
                <a:solidFill>
                  <a:srgbClr val="C00000"/>
                </a:solidFill>
                <a:latin typeface="Arial Narrow" pitchFamily="34" charset="0"/>
              </a:rPr>
              <a:t>стандарты</a:t>
            </a:r>
          </a:p>
        </p:txBody>
      </p:sp>
      <p:sp>
        <p:nvSpPr>
          <p:cNvPr id="49" name="Прямоугольник с двумя скругленными соседними углами 48"/>
          <p:cNvSpPr/>
          <p:nvPr/>
        </p:nvSpPr>
        <p:spPr bwMode="auto">
          <a:xfrm>
            <a:off x="323850" y="1557338"/>
            <a:ext cx="8509000" cy="6477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75000"/>
            </a:schemeClr>
          </a:solidFill>
          <a:ln w="9525" cap="flat" cmpd="dbl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defTabSz="952500">
              <a:defRPr/>
            </a:pPr>
            <a:endParaRPr lang="ru-RU" sz="1600" b="1" dirty="0"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18443" name="TextBox 50"/>
          <p:cNvSpPr txBox="1">
            <a:spLocks noChangeArrowheads="1"/>
          </p:cNvSpPr>
          <p:nvPr/>
        </p:nvSpPr>
        <p:spPr bwMode="auto">
          <a:xfrm>
            <a:off x="1979613" y="1628775"/>
            <a:ext cx="33131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solidFill>
                  <a:srgbClr val="C00000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18444" name="TextBox 61"/>
          <p:cNvSpPr txBox="1">
            <a:spLocks noChangeArrowheads="1"/>
          </p:cNvSpPr>
          <p:nvPr/>
        </p:nvSpPr>
        <p:spPr bwMode="auto">
          <a:xfrm>
            <a:off x="2268538" y="1557338"/>
            <a:ext cx="65881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>
                <a:latin typeface="Arial Narrow" pitchFamily="34" charset="0"/>
              </a:rPr>
              <a:t>Внутр</a:t>
            </a:r>
            <a:r>
              <a:rPr lang="ru-RU" sz="1200" b="1"/>
              <a:t>ифирменные </a:t>
            </a:r>
            <a:r>
              <a:rPr lang="ru-RU" sz="1200" b="1">
                <a:latin typeface="Arial Narrow" pitchFamily="34" charset="0"/>
              </a:rPr>
              <a:t> программы переподготовки от 3 до 12 месяцев на базе собственного </a:t>
            </a:r>
            <a:r>
              <a:rPr lang="ru-RU" sz="1200" b="1">
                <a:solidFill>
                  <a:srgbClr val="CC3300"/>
                </a:solidFill>
                <a:latin typeface="Arial Narrow" pitchFamily="34" charset="0"/>
              </a:rPr>
              <a:t>УЧЕБНОГО ЦЕНТРА </a:t>
            </a:r>
            <a:r>
              <a:rPr lang="ru-RU" sz="1200" b="1">
                <a:solidFill>
                  <a:srgbClr val="CC3300"/>
                </a:solidFill>
              </a:rPr>
              <a:t> (УПЦ) </a:t>
            </a:r>
            <a:r>
              <a:rPr lang="ru-RU" sz="1200" b="1">
                <a:latin typeface="Arial Narrow" pitchFamily="34" charset="0"/>
              </a:rPr>
              <a:t>(краткосрочные курсы)</a:t>
            </a:r>
          </a:p>
          <a:p>
            <a:r>
              <a:rPr lang="ru-RU" sz="1200" b="1">
                <a:solidFill>
                  <a:srgbClr val="CC3300"/>
                </a:solidFill>
                <a:latin typeface="Arial Narrow" pitchFamily="34" charset="0"/>
              </a:rPr>
              <a:t>(собственные и привлеченные спикеры ведущих образовательных центров)</a:t>
            </a:r>
          </a:p>
        </p:txBody>
      </p:sp>
      <p:sp>
        <p:nvSpPr>
          <p:cNvPr id="18445" name="Стрелка вправо с вырезом 26"/>
          <p:cNvSpPr>
            <a:spLocks noChangeArrowheads="1"/>
          </p:cNvSpPr>
          <p:nvPr/>
        </p:nvSpPr>
        <p:spPr bwMode="auto">
          <a:xfrm>
            <a:off x="179388" y="2492375"/>
            <a:ext cx="8774112" cy="417513"/>
          </a:xfrm>
          <a:prstGeom prst="notchedRightArrow">
            <a:avLst>
              <a:gd name="adj1" fmla="val 100000"/>
              <a:gd name="adj2" fmla="val 50787"/>
            </a:avLst>
          </a:prstGeom>
          <a:solidFill>
            <a:srgbClr val="0070C0"/>
          </a:solidFill>
          <a:ln w="9525" cmpd="dbl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defTabSz="952500"/>
            <a:endParaRPr lang="ru-RU" b="1">
              <a:latin typeface="Arial Narrow" pitchFamily="34" charset="0"/>
            </a:endParaRPr>
          </a:p>
        </p:txBody>
      </p:sp>
      <p:sp>
        <p:nvSpPr>
          <p:cNvPr id="18446" name="TextBox 79"/>
          <p:cNvSpPr txBox="1">
            <a:spLocks noChangeArrowheads="1"/>
          </p:cNvSpPr>
          <p:nvPr/>
        </p:nvSpPr>
        <p:spPr bwMode="auto">
          <a:xfrm>
            <a:off x="611188" y="2492375"/>
            <a:ext cx="165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chemeClr val="bg1"/>
                </a:solidFill>
                <a:latin typeface="Arial Narrow" pitchFamily="34" charset="0"/>
              </a:rPr>
              <a:t>Школьники</a:t>
            </a:r>
          </a:p>
        </p:txBody>
      </p:sp>
      <p:sp>
        <p:nvSpPr>
          <p:cNvPr id="18447" name="TextBox 80"/>
          <p:cNvSpPr txBox="1">
            <a:spLocks noChangeArrowheads="1"/>
          </p:cNvSpPr>
          <p:nvPr/>
        </p:nvSpPr>
        <p:spPr bwMode="auto">
          <a:xfrm>
            <a:off x="3059113" y="2492375"/>
            <a:ext cx="12160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chemeClr val="bg1"/>
                </a:solidFill>
                <a:latin typeface="Arial Narrow" pitchFamily="34" charset="0"/>
              </a:rPr>
              <a:t>Студенты</a:t>
            </a:r>
          </a:p>
        </p:txBody>
      </p:sp>
      <p:sp>
        <p:nvSpPr>
          <p:cNvPr id="18448" name="TextBox 83"/>
          <p:cNvSpPr txBox="1">
            <a:spLocks noChangeArrowheads="1"/>
          </p:cNvSpPr>
          <p:nvPr/>
        </p:nvSpPr>
        <p:spPr bwMode="auto">
          <a:xfrm>
            <a:off x="5003800" y="2492375"/>
            <a:ext cx="16732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chemeClr val="bg1"/>
                </a:solidFill>
                <a:latin typeface="Arial Narrow" pitchFamily="34" charset="0"/>
              </a:rPr>
              <a:t>Специалисты</a:t>
            </a:r>
          </a:p>
        </p:txBody>
      </p:sp>
      <p:sp>
        <p:nvSpPr>
          <p:cNvPr id="18449" name="TextBox 84"/>
          <p:cNvSpPr txBox="1">
            <a:spLocks noChangeArrowheads="1"/>
          </p:cNvSpPr>
          <p:nvPr/>
        </p:nvSpPr>
        <p:spPr bwMode="auto">
          <a:xfrm>
            <a:off x="7019925" y="2492375"/>
            <a:ext cx="1873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chemeClr val="bg1"/>
                </a:solidFill>
                <a:latin typeface="Arial Narrow" pitchFamily="34" charset="0"/>
              </a:rPr>
              <a:t>Руководители</a:t>
            </a:r>
          </a:p>
        </p:txBody>
      </p:sp>
      <p:sp>
        <p:nvSpPr>
          <p:cNvPr id="26643" name="Прямоугольник 1"/>
          <p:cNvSpPr>
            <a:spLocks noChangeArrowheads="1"/>
          </p:cNvSpPr>
          <p:nvPr/>
        </p:nvSpPr>
        <p:spPr bwMode="auto">
          <a:xfrm>
            <a:off x="179388" y="2924175"/>
            <a:ext cx="2160587" cy="504825"/>
          </a:xfrm>
          <a:prstGeom prst="rect">
            <a:avLst/>
          </a:prstGeom>
          <a:noFill/>
          <a:ln w="57150" cap="rnd">
            <a:solidFill>
              <a:srgbClr val="CC3300"/>
            </a:solidFill>
            <a:prstDash val="sysDot"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93000"/>
              </a:lnSpc>
              <a:defRPr/>
            </a:pPr>
            <a:r>
              <a:rPr lang="ru-RU" sz="1400" b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Система</a:t>
            </a:r>
          </a:p>
          <a:p>
            <a:pPr algn="ctr">
              <a:lnSpc>
                <a:spcPct val="93000"/>
              </a:lnSpc>
              <a:defRPr/>
            </a:pPr>
            <a:r>
              <a:rPr lang="ru-RU" sz="1400" b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профориентации</a:t>
            </a:r>
            <a:endParaRPr lang="ru-RU" sz="1400" b="1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>
              <a:lnSpc>
                <a:spcPct val="93000"/>
              </a:lnSpc>
              <a:buFont typeface="Arial" charset="0"/>
              <a:buChar char="•"/>
              <a:defRPr/>
            </a:pPr>
            <a:endParaRPr lang="ru-RU" sz="1200" b="1">
              <a:latin typeface="Arial Narrow" pitchFamily="34" charset="0"/>
            </a:endParaRPr>
          </a:p>
        </p:txBody>
      </p:sp>
      <p:sp>
        <p:nvSpPr>
          <p:cNvPr id="18451" name="Прямоугольник 2"/>
          <p:cNvSpPr>
            <a:spLocks noChangeArrowheads="1"/>
          </p:cNvSpPr>
          <p:nvPr/>
        </p:nvSpPr>
        <p:spPr bwMode="auto">
          <a:xfrm>
            <a:off x="2411413" y="2852738"/>
            <a:ext cx="2592387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300" b="1">
                <a:solidFill>
                  <a:srgbClr val="0070C0"/>
                </a:solidFill>
                <a:latin typeface="Arial Narrow" pitchFamily="34" charset="0"/>
              </a:rPr>
              <a:t>Система подгото</a:t>
            </a:r>
            <a:r>
              <a:rPr lang="ru-RU" sz="1300" b="1">
                <a:solidFill>
                  <a:srgbClr val="0070C0"/>
                </a:solidFill>
              </a:rPr>
              <a:t>вки</a:t>
            </a:r>
            <a:r>
              <a:rPr lang="ru-RU" sz="1300" b="1">
                <a:solidFill>
                  <a:srgbClr val="0070C0"/>
                </a:solidFill>
                <a:latin typeface="Arial Narrow" pitchFamily="34" charset="0"/>
              </a:rPr>
              <a:t> СПО/ВО</a:t>
            </a:r>
            <a:endParaRPr lang="ru-RU" sz="1300" b="1">
              <a:solidFill>
                <a:srgbClr val="0070C0"/>
              </a:solidFill>
            </a:endParaRPr>
          </a:p>
          <a:p>
            <a:pPr>
              <a:buFontTx/>
              <a:buChar char="•"/>
            </a:pPr>
            <a:r>
              <a:rPr lang="ru-RU" sz="1200" b="1">
                <a:latin typeface="Arial Narrow" pitchFamily="34" charset="0"/>
              </a:rPr>
              <a:t>  </a:t>
            </a:r>
            <a:r>
              <a:rPr lang="ru-RU" sz="1200">
                <a:latin typeface="Arial Narrow" pitchFamily="34" charset="0"/>
              </a:rPr>
              <a:t>Практическая</a:t>
            </a:r>
            <a:r>
              <a:rPr lang="ru-RU" sz="1200"/>
              <a:t>/</a:t>
            </a:r>
            <a:r>
              <a:rPr lang="ru-RU" sz="1200">
                <a:latin typeface="Arial Narrow" pitchFamily="34" charset="0"/>
              </a:rPr>
              <a:t>теоретическая</a:t>
            </a:r>
            <a:r>
              <a:rPr lang="ru-RU" sz="1200"/>
              <a:t> </a:t>
            </a:r>
          </a:p>
          <a:p>
            <a:r>
              <a:rPr lang="ru-RU" sz="1200"/>
              <a:t>  </a:t>
            </a:r>
            <a:r>
              <a:rPr lang="ru-RU" sz="1200">
                <a:latin typeface="Arial Narrow" pitchFamily="34" charset="0"/>
              </a:rPr>
              <a:t> подготовка</a:t>
            </a:r>
            <a:r>
              <a:rPr lang="ru-RU" sz="1200"/>
              <a:t> н</a:t>
            </a:r>
            <a:r>
              <a:rPr lang="ru-RU" sz="1200">
                <a:latin typeface="Arial Narrow" pitchFamily="34" charset="0"/>
              </a:rPr>
              <a:t>а базе УПЦ</a:t>
            </a:r>
            <a:endParaRPr lang="ru-RU" sz="1200"/>
          </a:p>
          <a:p>
            <a:r>
              <a:rPr lang="ru-RU" sz="1200"/>
              <a:t>  </a:t>
            </a:r>
            <a:r>
              <a:rPr lang="ru-RU" sz="1200" b="1"/>
              <a:t>(Дуальное образование)</a:t>
            </a:r>
          </a:p>
          <a:p>
            <a:pPr>
              <a:buFontTx/>
              <a:buChar char="•"/>
            </a:pPr>
            <a:r>
              <a:rPr lang="ru-RU" sz="1200"/>
              <a:t> Программы адаптации;</a:t>
            </a:r>
          </a:p>
          <a:p>
            <a:pPr>
              <a:buFont typeface="Arial" charset="0"/>
              <a:buChar char="•"/>
            </a:pPr>
            <a:r>
              <a:rPr lang="ru-RU" sz="1200">
                <a:latin typeface="Arial Narrow" pitchFamily="34" charset="0"/>
              </a:rPr>
              <a:t> Стажировки и практики </a:t>
            </a:r>
          </a:p>
          <a:p>
            <a:pPr>
              <a:buFont typeface="Arial" charset="0"/>
              <a:buNone/>
            </a:pPr>
            <a:r>
              <a:rPr lang="ru-RU" sz="1200">
                <a:latin typeface="Arial Narrow" pitchFamily="34" charset="0"/>
              </a:rPr>
              <a:t>   студентов и преподавателей</a:t>
            </a:r>
          </a:p>
          <a:p>
            <a:pPr>
              <a:buFont typeface="Arial" charset="0"/>
              <a:buNone/>
            </a:pPr>
            <a:r>
              <a:rPr lang="ru-RU" sz="1200">
                <a:latin typeface="Arial Narrow" pitchFamily="34" charset="0"/>
              </a:rPr>
              <a:t>   на АО «КМПО» и предприятиях- </a:t>
            </a:r>
          </a:p>
          <a:p>
            <a:pPr>
              <a:buFont typeface="Arial" charset="0"/>
              <a:buNone/>
            </a:pPr>
            <a:r>
              <a:rPr lang="ru-RU" sz="1200">
                <a:latin typeface="Arial Narrow" pitchFamily="34" charset="0"/>
              </a:rPr>
              <a:t>   партнерах;</a:t>
            </a:r>
          </a:p>
          <a:p>
            <a:pPr>
              <a:buFont typeface="Arial" charset="0"/>
              <a:buChar char="•"/>
            </a:pPr>
            <a:r>
              <a:rPr lang="ru-RU" sz="1200">
                <a:latin typeface="Arial Narrow" pitchFamily="34" charset="0"/>
              </a:rPr>
              <a:t>  Участие </a:t>
            </a:r>
            <a:r>
              <a:rPr lang="ru-RU" sz="1200"/>
              <a:t>заводчан </a:t>
            </a:r>
            <a:r>
              <a:rPr lang="ru-RU" sz="1200">
                <a:latin typeface="Arial Narrow" pitchFamily="34" charset="0"/>
              </a:rPr>
              <a:t>в учебном</a:t>
            </a:r>
            <a:r>
              <a:rPr lang="ru-RU" sz="1200"/>
              <a:t> и </a:t>
            </a:r>
          </a:p>
          <a:p>
            <a:pPr>
              <a:buFont typeface="Arial" charset="0"/>
              <a:buNone/>
            </a:pPr>
            <a:r>
              <a:rPr lang="ru-RU" sz="1200"/>
              <a:t>  </a:t>
            </a:r>
            <a:r>
              <a:rPr lang="ru-RU" sz="1200">
                <a:latin typeface="Arial Narrow" pitchFamily="34" charset="0"/>
              </a:rPr>
              <a:t> научном </a:t>
            </a:r>
            <a:r>
              <a:rPr lang="ru-RU" sz="1200"/>
              <a:t>процессе ;</a:t>
            </a:r>
          </a:p>
          <a:p>
            <a:pPr>
              <a:buFont typeface="Arial" charset="0"/>
              <a:buChar char="•"/>
            </a:pPr>
            <a:r>
              <a:rPr lang="ru-RU" sz="1200"/>
              <a:t> Целевые группы с «</a:t>
            </a:r>
            <a:r>
              <a:rPr lang="ru-RU" sz="1200" b="1"/>
              <a:t>заводской</a:t>
            </a:r>
            <a:r>
              <a:rPr lang="ru-RU" sz="1200"/>
              <a:t>» </a:t>
            </a:r>
          </a:p>
          <a:p>
            <a:pPr>
              <a:buFont typeface="Arial" charset="0"/>
              <a:buNone/>
            </a:pPr>
            <a:r>
              <a:rPr lang="ru-RU" sz="1200"/>
              <a:t>  стипендией</a:t>
            </a:r>
            <a:r>
              <a:rPr lang="en-US" sz="1200"/>
              <a:t> (</a:t>
            </a:r>
            <a:r>
              <a:rPr lang="ru-RU" sz="1200"/>
              <a:t>КНИТУ-КАИ); </a:t>
            </a:r>
          </a:p>
          <a:p>
            <a:pPr>
              <a:buFont typeface="Arial" charset="0"/>
              <a:buChar char="•"/>
            </a:pPr>
            <a:r>
              <a:rPr lang="ru-RU" sz="1200"/>
              <a:t> Подготовка к </a:t>
            </a:r>
            <a:r>
              <a:rPr lang="en-US" sz="1200"/>
              <a:t>WorldSkills</a:t>
            </a:r>
            <a:endParaRPr lang="ru-RU" sz="1200"/>
          </a:p>
        </p:txBody>
      </p:sp>
      <p:sp>
        <p:nvSpPr>
          <p:cNvPr id="18452" name="Прямоугольник 4"/>
          <p:cNvSpPr>
            <a:spLocks noChangeArrowheads="1"/>
          </p:cNvSpPr>
          <p:nvPr/>
        </p:nvSpPr>
        <p:spPr bwMode="auto">
          <a:xfrm>
            <a:off x="4787900" y="2852738"/>
            <a:ext cx="2447925" cy="233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52500"/>
            <a:r>
              <a:rPr lang="ru-RU" sz="1300" b="1">
                <a:solidFill>
                  <a:srgbClr val="0070C0"/>
                </a:solidFill>
                <a:latin typeface="Arial Narrow" pitchFamily="34" charset="0"/>
              </a:rPr>
              <a:t>Система повышения квалификации и  переподготовки</a:t>
            </a:r>
            <a:endParaRPr lang="ru-RU" sz="1300" b="1">
              <a:solidFill>
                <a:srgbClr val="001016"/>
              </a:solidFill>
              <a:latin typeface="Arial Narrow" pitchFamily="34" charset="0"/>
            </a:endParaRPr>
          </a:p>
          <a:p>
            <a:pPr defTabSz="952500">
              <a:buFont typeface="Arial" charset="0"/>
              <a:buChar char="•"/>
            </a:pPr>
            <a:r>
              <a:rPr lang="ru-RU" sz="1200">
                <a:latin typeface="Arial Narrow" pitchFamily="34" charset="0"/>
              </a:rPr>
              <a:t> </a:t>
            </a:r>
            <a:r>
              <a:rPr lang="ru-RU" sz="1200"/>
              <a:t> </a:t>
            </a:r>
            <a:r>
              <a:rPr lang="ru-RU" sz="1200">
                <a:latin typeface="Arial Narrow" pitchFamily="34" charset="0"/>
              </a:rPr>
              <a:t>Федеральные программы </a:t>
            </a:r>
          </a:p>
          <a:p>
            <a:pPr defTabSz="952500">
              <a:buFont typeface="Arial" charset="0"/>
              <a:buNone/>
            </a:pPr>
            <a:r>
              <a:rPr lang="ru-RU" sz="1200">
                <a:latin typeface="Arial Narrow" pitchFamily="34" charset="0"/>
              </a:rPr>
              <a:t>   переподготовки инженерных </a:t>
            </a:r>
          </a:p>
          <a:p>
            <a:pPr defTabSz="952500">
              <a:buFont typeface="Arial" charset="0"/>
              <a:buNone/>
            </a:pPr>
            <a:r>
              <a:rPr lang="ru-RU" sz="1200">
                <a:latin typeface="Arial Narrow" pitchFamily="34" charset="0"/>
              </a:rPr>
              <a:t>   кадров;</a:t>
            </a:r>
          </a:p>
          <a:p>
            <a:pPr defTabSz="952500">
              <a:buFont typeface="Arial" charset="0"/>
              <a:buChar char="•"/>
            </a:pPr>
            <a:r>
              <a:rPr lang="ru-RU" sz="1200">
                <a:latin typeface="Arial Narrow" pitchFamily="34" charset="0"/>
              </a:rPr>
              <a:t>  Внутрифирменное обучение </a:t>
            </a:r>
          </a:p>
          <a:p>
            <a:pPr defTabSz="952500">
              <a:buFont typeface="Arial" charset="0"/>
              <a:buNone/>
            </a:pPr>
            <a:r>
              <a:rPr lang="ru-RU" sz="1200">
                <a:latin typeface="Arial Narrow" pitchFamily="34" charset="0"/>
              </a:rPr>
              <a:t>   по недостающим </a:t>
            </a:r>
          </a:p>
          <a:p>
            <a:pPr defTabSz="952500">
              <a:buFont typeface="Arial" charset="0"/>
              <a:buNone/>
            </a:pPr>
            <a:r>
              <a:rPr lang="ru-RU" sz="1200">
                <a:latin typeface="Arial Narrow" pitchFamily="34" charset="0"/>
              </a:rPr>
              <a:t>   компетенциям;</a:t>
            </a:r>
          </a:p>
          <a:p>
            <a:pPr defTabSz="952500">
              <a:buFont typeface="Arial" charset="0"/>
              <a:buChar char="•"/>
            </a:pPr>
            <a:r>
              <a:rPr lang="ru-RU" sz="1200">
                <a:latin typeface="Arial Narrow" pitchFamily="34" charset="0"/>
              </a:rPr>
              <a:t>  Аттестация и оценка </a:t>
            </a:r>
          </a:p>
          <a:p>
            <a:pPr defTabSz="952500">
              <a:buFont typeface="Arial" charset="0"/>
              <a:buNone/>
            </a:pPr>
            <a:r>
              <a:rPr lang="ru-RU" sz="1200">
                <a:latin typeface="Arial Narrow" pitchFamily="34" charset="0"/>
              </a:rPr>
              <a:t>   персонала</a:t>
            </a:r>
            <a:r>
              <a:rPr lang="ru-RU" sz="1200"/>
              <a:t>;</a:t>
            </a:r>
          </a:p>
          <a:p>
            <a:pPr defTabSz="952500">
              <a:buFont typeface="Arial" charset="0"/>
              <a:buNone/>
            </a:pPr>
            <a:endParaRPr lang="ru-RU" sz="1200">
              <a:latin typeface="Arial Narrow" pitchFamily="34" charset="0"/>
            </a:endParaRPr>
          </a:p>
        </p:txBody>
      </p:sp>
      <p:sp>
        <p:nvSpPr>
          <p:cNvPr id="18453" name="Прямоугольник 5"/>
          <p:cNvSpPr>
            <a:spLocks noChangeArrowheads="1"/>
          </p:cNvSpPr>
          <p:nvPr/>
        </p:nvSpPr>
        <p:spPr bwMode="auto">
          <a:xfrm>
            <a:off x="6988175" y="2924175"/>
            <a:ext cx="215582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52500"/>
            <a:r>
              <a:rPr lang="ru-RU" sz="1300" b="1">
                <a:solidFill>
                  <a:srgbClr val="0070C0"/>
                </a:solidFill>
                <a:latin typeface="Arial Narrow" pitchFamily="34" charset="0"/>
              </a:rPr>
              <a:t>Система подготовки кадрового резерва</a:t>
            </a:r>
            <a:endParaRPr lang="ru-RU" sz="1300" b="1">
              <a:solidFill>
                <a:srgbClr val="0070C0"/>
              </a:solidFill>
            </a:endParaRPr>
          </a:p>
          <a:p>
            <a:pPr algn="ctr" defTabSz="952500"/>
            <a:endParaRPr lang="ru-RU" sz="1000" b="1">
              <a:solidFill>
                <a:srgbClr val="0070C0"/>
              </a:solidFill>
              <a:latin typeface="Arial Narrow" pitchFamily="34" charset="0"/>
            </a:endParaRPr>
          </a:p>
          <a:p>
            <a:pPr defTabSz="952500">
              <a:buFont typeface="Arial" charset="0"/>
              <a:buChar char="•"/>
            </a:pPr>
            <a:r>
              <a:rPr lang="ru-RU" sz="1200">
                <a:latin typeface="Arial Narrow" pitchFamily="34" charset="0"/>
              </a:rPr>
              <a:t> «Субботние» лекции;</a:t>
            </a:r>
          </a:p>
          <a:p>
            <a:pPr defTabSz="952500">
              <a:buFont typeface="Arial" charset="0"/>
              <a:buChar char="•"/>
            </a:pPr>
            <a:r>
              <a:rPr lang="ru-RU" sz="1200">
                <a:latin typeface="Arial Narrow" pitchFamily="34" charset="0"/>
              </a:rPr>
              <a:t>  Проект «среднее звено»;</a:t>
            </a:r>
          </a:p>
          <a:p>
            <a:pPr defTabSz="952500">
              <a:buFont typeface="Arial" charset="0"/>
              <a:buChar char="•"/>
            </a:pPr>
            <a:r>
              <a:rPr lang="ru-RU" sz="1200">
                <a:latin typeface="Arial Narrow" pitchFamily="34" charset="0"/>
              </a:rPr>
              <a:t>  Формирование кадрового </a:t>
            </a:r>
          </a:p>
          <a:p>
            <a:pPr defTabSz="952500">
              <a:buFont typeface="Arial" charset="0"/>
              <a:buNone/>
            </a:pPr>
            <a:r>
              <a:rPr lang="ru-RU" sz="1200">
                <a:latin typeface="Arial Narrow" pitchFamily="34" charset="0"/>
              </a:rPr>
              <a:t>    резерва;</a:t>
            </a:r>
          </a:p>
          <a:p>
            <a:pPr defTabSz="952500">
              <a:buFont typeface="Arial" charset="0"/>
              <a:buChar char="•"/>
            </a:pPr>
            <a:r>
              <a:rPr lang="ru-RU" sz="1200">
                <a:latin typeface="Arial Narrow" pitchFamily="34" charset="0"/>
              </a:rPr>
              <a:t>  Проектная подготовка</a:t>
            </a:r>
            <a:endParaRPr lang="ru-RU" sz="1200"/>
          </a:p>
          <a:p>
            <a:pPr defTabSz="952500">
              <a:buFont typeface="Arial" charset="0"/>
              <a:buChar char="•"/>
            </a:pPr>
            <a:r>
              <a:rPr lang="ru-RU" sz="1200"/>
              <a:t> Стажировки в ведущих </a:t>
            </a:r>
          </a:p>
          <a:p>
            <a:pPr defTabSz="952500">
              <a:buFont typeface="Arial" charset="0"/>
              <a:buNone/>
            </a:pPr>
            <a:r>
              <a:rPr lang="ru-RU" sz="1200"/>
              <a:t>  российских и зарубежных </a:t>
            </a:r>
          </a:p>
          <a:p>
            <a:pPr defTabSz="952500">
              <a:buFont typeface="Arial" charset="0"/>
              <a:buNone/>
            </a:pPr>
            <a:r>
              <a:rPr lang="ru-RU" sz="1200"/>
              <a:t>  центрах;</a:t>
            </a:r>
          </a:p>
        </p:txBody>
      </p:sp>
      <p:sp>
        <p:nvSpPr>
          <p:cNvPr id="184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087563" y="115888"/>
            <a:ext cx="7056437" cy="387350"/>
          </a:xfrm>
        </p:spPr>
        <p:txBody>
          <a:bodyPr lIns="0" tIns="0" rIns="0" bIns="0" anchor="t"/>
          <a:lstStyle/>
          <a:p>
            <a:r>
              <a:rPr lang="ru-RU" sz="1800" b="1" smtClean="0">
                <a:solidFill>
                  <a:srgbClr val="022574"/>
                </a:solidFill>
              </a:rPr>
              <a:t>Кадровая политика АО «КМПО» ориентирована на все уровни обучения, подготовки и переподготовки кадров</a:t>
            </a:r>
            <a:r>
              <a:rPr lang="ru-RU" sz="1800" b="1" smtClean="0">
                <a:solidFill>
                  <a:srgbClr val="0070C0"/>
                </a:solidFill>
              </a:rPr>
              <a:t/>
            </a:r>
            <a:br>
              <a:rPr lang="ru-RU" sz="1800" b="1" smtClean="0">
                <a:solidFill>
                  <a:srgbClr val="0070C0"/>
                </a:solidFill>
              </a:rPr>
            </a:br>
            <a:endParaRPr lang="ru-RU" sz="1800" b="1" smtClean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8455" name="Номер слайда 6"/>
          <p:cNvSpPr txBox="1">
            <a:spLocks noGrp="1"/>
          </p:cNvSpPr>
          <p:nvPr/>
        </p:nvSpPr>
        <p:spPr bwMode="auto">
          <a:xfrm>
            <a:off x="8664575" y="6411913"/>
            <a:ext cx="698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fld id="{4DA59389-8764-47D4-9AF2-3FBF5D6C9F79}" type="slidenum">
              <a:rPr lang="ru-RU" sz="1200">
                <a:solidFill>
                  <a:srgbClr val="606A74"/>
                </a:solidFill>
                <a:latin typeface="Arial Narrow" pitchFamily="34" charset="0"/>
              </a:rPr>
              <a:pPr/>
              <a:t>3</a:t>
            </a:fld>
            <a:endParaRPr lang="ru-RU" sz="1200">
              <a:solidFill>
                <a:srgbClr val="606A74"/>
              </a:solidFill>
              <a:latin typeface="Arial Narrow" pitchFamily="34" charset="0"/>
            </a:endParaRPr>
          </a:p>
        </p:txBody>
      </p:sp>
      <p:sp>
        <p:nvSpPr>
          <p:cNvPr id="43" name="Стрелка вниз 42"/>
          <p:cNvSpPr>
            <a:spLocks noChangeArrowheads="1"/>
          </p:cNvSpPr>
          <p:nvPr/>
        </p:nvSpPr>
        <p:spPr bwMode="auto">
          <a:xfrm rot="10800000">
            <a:off x="827088" y="5445125"/>
            <a:ext cx="590550" cy="334963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BFBFBF"/>
          </a:solidFill>
          <a:ln w="9525" cmpd="dbl" algn="ctr">
            <a:noFill/>
            <a:round/>
            <a:headEnd/>
            <a:tailEnd/>
          </a:ln>
        </p:spPr>
        <p:txBody>
          <a:bodyPr rot="10800000" lIns="0" tIns="0" rIns="0" bIns="0"/>
          <a:lstStyle/>
          <a:p>
            <a:pPr defTabSz="952500">
              <a:defRPr/>
            </a:pPr>
            <a:endParaRPr lang="ru-RU" sz="1600" b="1" dirty="0"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55" name="Стрелка вниз 54"/>
          <p:cNvSpPr>
            <a:spLocks noChangeArrowheads="1"/>
          </p:cNvSpPr>
          <p:nvPr/>
        </p:nvSpPr>
        <p:spPr bwMode="auto">
          <a:xfrm rot="10800000">
            <a:off x="3419475" y="5445125"/>
            <a:ext cx="590550" cy="33337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BFBFBF"/>
          </a:solidFill>
          <a:ln w="9525" cmpd="dbl" algn="ctr">
            <a:noFill/>
            <a:round/>
            <a:headEnd/>
            <a:tailEnd/>
          </a:ln>
        </p:spPr>
        <p:txBody>
          <a:bodyPr rot="10800000" lIns="0" tIns="0" rIns="0" bIns="0"/>
          <a:lstStyle/>
          <a:p>
            <a:pPr defTabSz="952500">
              <a:defRPr/>
            </a:pPr>
            <a:endParaRPr lang="ru-RU" sz="1600" b="1" dirty="0"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56" name="Стрелка вниз 55"/>
          <p:cNvSpPr>
            <a:spLocks noChangeArrowheads="1"/>
          </p:cNvSpPr>
          <p:nvPr/>
        </p:nvSpPr>
        <p:spPr bwMode="auto">
          <a:xfrm rot="10800000">
            <a:off x="5651500" y="5445125"/>
            <a:ext cx="590550" cy="33337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BFBFBF"/>
          </a:solidFill>
          <a:ln w="9525" cmpd="dbl" algn="ctr">
            <a:noFill/>
            <a:round/>
            <a:headEnd/>
            <a:tailEnd/>
          </a:ln>
        </p:spPr>
        <p:txBody>
          <a:bodyPr rot="10800000" lIns="0" tIns="0" rIns="0" bIns="0"/>
          <a:lstStyle/>
          <a:p>
            <a:pPr defTabSz="952500">
              <a:defRPr/>
            </a:pPr>
            <a:endParaRPr lang="ru-RU" sz="1600" b="1" dirty="0"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18459" name="TextBox 79"/>
          <p:cNvSpPr txBox="1">
            <a:spLocks noChangeArrowheads="1"/>
          </p:cNvSpPr>
          <p:nvPr/>
        </p:nvSpPr>
        <p:spPr bwMode="auto">
          <a:xfrm>
            <a:off x="468313" y="1628775"/>
            <a:ext cx="165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latin typeface="Arial Narrow" pitchFamily="34" charset="0"/>
              </a:rPr>
              <a:t>Ответственные в кадровой службе</a:t>
            </a:r>
          </a:p>
        </p:txBody>
      </p:sp>
      <p:sp>
        <p:nvSpPr>
          <p:cNvPr id="2" name="Стрелка вниз 55"/>
          <p:cNvSpPr>
            <a:spLocks noChangeArrowheads="1"/>
          </p:cNvSpPr>
          <p:nvPr/>
        </p:nvSpPr>
        <p:spPr bwMode="auto">
          <a:xfrm rot="10800000">
            <a:off x="7885113" y="5445125"/>
            <a:ext cx="590550" cy="33337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BFBFBF"/>
          </a:solidFill>
          <a:ln w="9525" cmpd="dbl" algn="ctr">
            <a:noFill/>
            <a:round/>
            <a:headEnd/>
            <a:tailEnd/>
          </a:ln>
        </p:spPr>
        <p:txBody>
          <a:bodyPr rot="10800000" lIns="0" tIns="0" rIns="0" bIns="0"/>
          <a:lstStyle/>
          <a:p>
            <a:pPr defTabSz="952500">
              <a:defRPr/>
            </a:pPr>
            <a:endParaRPr lang="ru-RU" sz="1600" b="1" dirty="0"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26655" name="Rectangle 34"/>
          <p:cNvSpPr>
            <a:spLocks noChangeArrowheads="1"/>
          </p:cNvSpPr>
          <p:nvPr/>
        </p:nvSpPr>
        <p:spPr bwMode="auto">
          <a:xfrm>
            <a:off x="0" y="3429000"/>
            <a:ext cx="2555875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200" i="1">
                <a:effectLst>
                  <a:outerShdw blurRad="38100" dist="38100" dir="2700000" algn="tl">
                    <a:srgbClr val="C0C0C0"/>
                  </a:outerShdw>
                </a:effectLst>
              </a:rPr>
              <a:t>Профильные классы в </a:t>
            </a:r>
          </a:p>
          <a:p>
            <a:pPr>
              <a:defRPr/>
            </a:pPr>
            <a:r>
              <a:rPr lang="ru-RU" sz="1200" i="1">
                <a:effectLst>
                  <a:outerShdw blurRad="38100" dist="38100" dir="2700000" algn="tl">
                    <a:srgbClr val="C0C0C0"/>
                  </a:outerShdw>
                </a:effectLst>
              </a:rPr>
              <a:t>школах и кружок технического </a:t>
            </a:r>
          </a:p>
          <a:p>
            <a:pPr>
              <a:defRPr/>
            </a:pPr>
            <a:r>
              <a:rPr lang="ru-RU" sz="1200" i="1">
                <a:effectLst>
                  <a:outerShdw blurRad="38100" dist="38100" dir="2700000" algn="tl">
                    <a:srgbClr val="C0C0C0"/>
                  </a:outerShdw>
                </a:effectLst>
              </a:rPr>
              <a:t>творчества по </a:t>
            </a:r>
            <a:r>
              <a:rPr lang="ru-RU" sz="1200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3 направлениям:</a:t>
            </a:r>
          </a:p>
          <a:p>
            <a:pPr>
              <a:buFontTx/>
              <a:buChar char="•"/>
              <a:defRPr/>
            </a:pPr>
            <a:r>
              <a:rPr lang="ru-RU" sz="1200" i="1">
                <a:effectLst>
                  <a:outerShdw blurRad="38100" dist="38100" dir="2700000" algn="tl">
                    <a:srgbClr val="C0C0C0"/>
                  </a:outerShdw>
                </a:effectLst>
              </a:rPr>
              <a:t> Автоматизация и </a:t>
            </a:r>
          </a:p>
          <a:p>
            <a:pPr>
              <a:defRPr/>
            </a:pPr>
            <a:r>
              <a:rPr lang="ru-RU" sz="1200" i="1">
                <a:effectLst>
                  <a:outerShdw blurRad="38100" dist="38100" dir="2700000" algn="tl">
                    <a:srgbClr val="C0C0C0"/>
                  </a:outerShdw>
                </a:effectLst>
              </a:rPr>
              <a:t>  механизация;</a:t>
            </a:r>
          </a:p>
          <a:p>
            <a:pPr>
              <a:buFontTx/>
              <a:buChar char="•"/>
              <a:defRPr/>
            </a:pPr>
            <a:r>
              <a:rPr lang="ru-RU" sz="1200" i="1">
                <a:effectLst>
                  <a:outerShdw blurRad="38100" dist="38100" dir="2700000" algn="tl">
                    <a:srgbClr val="C0C0C0"/>
                  </a:outerShdw>
                </a:effectLst>
              </a:rPr>
              <a:t> 3</a:t>
            </a:r>
            <a:r>
              <a:rPr lang="en-US" sz="1200" i="1">
                <a:effectLst>
                  <a:outerShdw blurRad="38100" dist="38100" dir="2700000" algn="tl">
                    <a:srgbClr val="C0C0C0"/>
                  </a:outerShdw>
                </a:effectLst>
              </a:rPr>
              <a:t>D </a:t>
            </a:r>
            <a:r>
              <a:rPr lang="ru-RU" sz="1200" i="1">
                <a:effectLst>
                  <a:outerShdw blurRad="38100" dist="38100" dir="2700000" algn="tl">
                    <a:srgbClr val="C0C0C0"/>
                  </a:outerShdw>
                </a:effectLst>
              </a:rPr>
              <a:t>моделирование;</a:t>
            </a:r>
          </a:p>
          <a:p>
            <a:pPr>
              <a:buFontTx/>
              <a:buChar char="•"/>
              <a:defRPr/>
            </a:pPr>
            <a:r>
              <a:rPr lang="ru-RU" sz="1200" i="1">
                <a:effectLst>
                  <a:outerShdw blurRad="38100" dist="38100" dir="2700000" algn="tl">
                    <a:srgbClr val="C0C0C0"/>
                  </a:outerShdw>
                </a:effectLst>
              </a:rPr>
              <a:t> Газодинамика;</a:t>
            </a:r>
          </a:p>
          <a:p>
            <a:pPr>
              <a:defRPr/>
            </a:pPr>
            <a:endParaRPr lang="ru-RU" sz="1200" i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ru-RU" sz="1200" i="1">
                <a:effectLst>
                  <a:outerShdw blurRad="38100" dist="38100" dir="2700000" algn="tl">
                    <a:srgbClr val="C0C0C0"/>
                  </a:outerShdw>
                </a:effectLst>
              </a:rPr>
              <a:t>Целевые классы в УПЦ;</a:t>
            </a:r>
          </a:p>
        </p:txBody>
      </p:sp>
      <p:grpSp>
        <p:nvGrpSpPr>
          <p:cNvPr id="18462" name="Group 3"/>
          <p:cNvGrpSpPr>
            <a:grpSpLocks/>
          </p:cNvGrpSpPr>
          <p:nvPr/>
        </p:nvGrpSpPr>
        <p:grpSpPr bwMode="auto">
          <a:xfrm>
            <a:off x="0" y="0"/>
            <a:ext cx="9144000" cy="765175"/>
            <a:chOff x="0" y="0"/>
            <a:chExt cx="5692" cy="482"/>
          </a:xfrm>
        </p:grpSpPr>
        <p:pic>
          <p:nvPicPr>
            <p:cNvPr id="18463" name="Picture 4" descr="Информационный портал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202" cy="482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</p:spPr>
        </p:pic>
        <p:cxnSp>
          <p:nvCxnSpPr>
            <p:cNvPr id="18464" name="Прямая соединительная линия 5"/>
            <p:cNvCxnSpPr>
              <a:cxnSpLocks noChangeShapeType="1"/>
            </p:cNvCxnSpPr>
            <p:nvPr/>
          </p:nvCxnSpPr>
          <p:spPr bwMode="auto">
            <a:xfrm>
              <a:off x="0" y="482"/>
              <a:ext cx="5692" cy="0"/>
            </a:xfrm>
            <a:prstGeom prst="line">
              <a:avLst/>
            </a:prstGeom>
            <a:noFill/>
            <a:ln w="34925" algn="ctr">
              <a:solidFill>
                <a:schemeClr val="tx2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xfrm>
            <a:off x="1908175" y="115888"/>
            <a:ext cx="6861175" cy="561975"/>
          </a:xfrm>
        </p:spPr>
        <p:txBody>
          <a:bodyPr/>
          <a:lstStyle/>
          <a:p>
            <a:r>
              <a:rPr lang="ru-RU" sz="1800" b="1" dirty="0" smtClean="0">
                <a:solidFill>
                  <a:srgbClr val="000066"/>
                </a:solidFill>
              </a:rPr>
              <a:t>Основы системы профориентации АО «КМПО»</a:t>
            </a:r>
            <a:r>
              <a:rPr lang="ru-RU" sz="1800" dirty="0" smtClean="0"/>
              <a:t> 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250825" y="1052513"/>
            <a:ext cx="8713788" cy="5616575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ru-RU" sz="1800" b="1" i="1" dirty="0" smtClean="0">
                <a:solidFill>
                  <a:srgbClr val="000099"/>
                </a:solidFill>
              </a:rPr>
              <a:t>Система </a:t>
            </a:r>
            <a:r>
              <a:rPr lang="ru-RU" sz="1800" b="1" i="1" dirty="0" err="1" smtClean="0">
                <a:solidFill>
                  <a:srgbClr val="000099"/>
                </a:solidFill>
              </a:rPr>
              <a:t>профориентационной</a:t>
            </a:r>
            <a:r>
              <a:rPr lang="ru-RU" sz="1800" b="1" i="1" dirty="0" smtClean="0">
                <a:solidFill>
                  <a:srgbClr val="000099"/>
                </a:solidFill>
              </a:rPr>
              <a:t> работы АО «КМПО» строится на простых и </a:t>
            </a:r>
          </a:p>
          <a:p>
            <a:pPr marL="609600" indent="-609600">
              <a:buFont typeface="Arial" charset="0"/>
              <a:buNone/>
            </a:pPr>
            <a:r>
              <a:rPr lang="ru-RU" sz="1800" b="1" i="1" dirty="0" smtClean="0">
                <a:solidFill>
                  <a:srgbClr val="000099"/>
                </a:solidFill>
              </a:rPr>
              <a:t>понятных принципах вовлечения учащихся общеобразовательных организаций </a:t>
            </a:r>
          </a:p>
          <a:p>
            <a:pPr marL="609600" indent="-609600">
              <a:buFont typeface="Arial" charset="0"/>
              <a:buNone/>
            </a:pPr>
            <a:r>
              <a:rPr lang="ru-RU" sz="1800" b="1" i="1" dirty="0" smtClean="0">
                <a:solidFill>
                  <a:srgbClr val="000099"/>
                </a:solidFill>
              </a:rPr>
              <a:t>учреждений в поле деятельности и  орбиту интересов объединения.</a:t>
            </a:r>
          </a:p>
          <a:p>
            <a:pPr marL="609600" indent="-609600">
              <a:buFont typeface="Arial" charset="0"/>
              <a:buNone/>
            </a:pPr>
            <a:endParaRPr lang="ru-RU" sz="1600" b="1" u="sng" dirty="0" smtClean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>
              <a:buFont typeface="Arial" charset="0"/>
              <a:buNone/>
            </a:pPr>
            <a:r>
              <a:rPr lang="ru-RU" sz="1600" b="1" i="1" u="sng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РЕАЛИЗАЦИИ:</a:t>
            </a:r>
          </a:p>
          <a:p>
            <a:pPr marL="609600" indent="-609600">
              <a:buFont typeface="Arial" charset="0"/>
              <a:buNone/>
            </a:pPr>
            <a:endParaRPr lang="ru-RU" sz="1600" b="1" i="1" u="sng" dirty="0" smtClean="0">
              <a:solidFill>
                <a:srgbClr val="000099"/>
              </a:solidFill>
            </a:endParaRPr>
          </a:p>
          <a:p>
            <a:pPr marL="609600" indent="-609600">
              <a:buFont typeface="Arial" charset="0"/>
              <a:buNone/>
            </a:pPr>
            <a:r>
              <a:rPr lang="ru-RU" sz="1600" b="1" dirty="0" smtClean="0">
                <a:solidFill>
                  <a:srgbClr val="000099"/>
                </a:solidFill>
              </a:rPr>
              <a:t>Целевые классы в средних школах, гимназиях, лицеях;</a:t>
            </a:r>
          </a:p>
          <a:p>
            <a:pPr marL="609600" indent="-609600">
              <a:buFont typeface="Arial" charset="0"/>
              <a:buNone/>
            </a:pPr>
            <a:endParaRPr lang="ru-RU" sz="1600" b="1" dirty="0" smtClean="0">
              <a:solidFill>
                <a:srgbClr val="000099"/>
              </a:solidFill>
            </a:endParaRPr>
          </a:p>
          <a:p>
            <a:pPr marL="609600" indent="-609600">
              <a:buFont typeface="Arial" charset="0"/>
              <a:buNone/>
            </a:pPr>
            <a:r>
              <a:rPr lang="ru-RU" sz="1600" b="1" dirty="0" smtClean="0">
                <a:solidFill>
                  <a:srgbClr val="000099"/>
                </a:solidFill>
              </a:rPr>
              <a:t>Программы </a:t>
            </a:r>
            <a:r>
              <a:rPr lang="ru-RU" sz="1600" b="1" dirty="0" err="1" smtClean="0">
                <a:solidFill>
                  <a:srgbClr val="000099"/>
                </a:solidFill>
              </a:rPr>
              <a:t>предпрофильной</a:t>
            </a:r>
            <a:r>
              <a:rPr lang="ru-RU" sz="1600" b="1" dirty="0" smtClean="0">
                <a:solidFill>
                  <a:srgbClr val="000099"/>
                </a:solidFill>
              </a:rPr>
              <a:t> подготовки и профильного обучения школьников;</a:t>
            </a:r>
          </a:p>
          <a:p>
            <a:pPr marL="609600" indent="-609600">
              <a:buFont typeface="Arial" charset="0"/>
              <a:buNone/>
            </a:pPr>
            <a:endParaRPr lang="ru-RU" sz="1600" b="1" dirty="0" smtClean="0">
              <a:solidFill>
                <a:srgbClr val="000099"/>
              </a:solidFill>
            </a:endParaRPr>
          </a:p>
          <a:p>
            <a:pPr marL="609600" indent="-609600">
              <a:buFont typeface="Arial" charset="0"/>
              <a:buNone/>
            </a:pPr>
            <a:r>
              <a:rPr lang="ru-RU" sz="1600" b="1" dirty="0" smtClean="0">
                <a:solidFill>
                  <a:srgbClr val="000099"/>
                </a:solidFill>
              </a:rPr>
              <a:t>Дни открытых дверей для школьников на АО «КМПО»</a:t>
            </a:r>
          </a:p>
          <a:p>
            <a:pPr marL="609600" indent="-609600">
              <a:buFont typeface="Arial" charset="0"/>
              <a:buNone/>
            </a:pPr>
            <a:r>
              <a:rPr lang="ru-RU" sz="1600" b="1" dirty="0" smtClean="0">
                <a:solidFill>
                  <a:srgbClr val="000099"/>
                </a:solidFill>
              </a:rPr>
              <a:t> - посещение музея; </a:t>
            </a:r>
          </a:p>
          <a:p>
            <a:pPr marL="609600" indent="-609600">
              <a:buFont typeface="Arial" charset="0"/>
              <a:buNone/>
            </a:pPr>
            <a:r>
              <a:rPr lang="ru-RU" sz="1600" b="1" dirty="0" smtClean="0">
                <a:solidFill>
                  <a:srgbClr val="000099"/>
                </a:solidFill>
              </a:rPr>
              <a:t> - цехов основного производства и подразделений;</a:t>
            </a:r>
          </a:p>
          <a:p>
            <a:pPr marL="609600" indent="-609600">
              <a:buFont typeface="Arial" charset="0"/>
              <a:buNone/>
            </a:pPr>
            <a:endParaRPr lang="ru-RU" sz="1600" b="1" dirty="0" smtClean="0">
              <a:solidFill>
                <a:srgbClr val="000099"/>
              </a:solidFill>
            </a:endParaRPr>
          </a:p>
          <a:p>
            <a:pPr marL="609600" indent="-609600">
              <a:buFont typeface="Arial" charset="0"/>
              <a:buNone/>
            </a:pPr>
            <a:r>
              <a:rPr lang="ru-RU" sz="1600" b="1" dirty="0" smtClean="0">
                <a:solidFill>
                  <a:srgbClr val="000099"/>
                </a:solidFill>
              </a:rPr>
              <a:t>Развлекательные  культурно-спортивные праздники для учащихся школ города; </a:t>
            </a:r>
          </a:p>
          <a:p>
            <a:pPr marL="609600" indent="-609600">
              <a:buFont typeface="Arial" charset="0"/>
              <a:buNone/>
            </a:pPr>
            <a:endParaRPr lang="ru-RU" sz="1600" b="1" dirty="0" smtClean="0">
              <a:solidFill>
                <a:srgbClr val="000099"/>
              </a:solidFill>
            </a:endParaRPr>
          </a:p>
          <a:p>
            <a:pPr marL="609600" indent="-609600">
              <a:buFont typeface="Arial" charset="0"/>
              <a:buNone/>
            </a:pPr>
            <a:r>
              <a:rPr lang="ru-RU" sz="1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Кружок технического творчества;</a:t>
            </a:r>
          </a:p>
        </p:txBody>
      </p:sp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0" y="0"/>
            <a:ext cx="9144000" cy="765175"/>
            <a:chOff x="0" y="0"/>
            <a:chExt cx="5692" cy="482"/>
          </a:xfrm>
        </p:grpSpPr>
        <p:pic>
          <p:nvPicPr>
            <p:cNvPr id="19460" name="Picture 4" descr="Информационный портал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202" cy="482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</p:spPr>
        </p:pic>
        <p:cxnSp>
          <p:nvCxnSpPr>
            <p:cNvPr id="19461" name="Прямая соединительная линия 5"/>
            <p:cNvCxnSpPr>
              <a:cxnSpLocks noChangeShapeType="1"/>
            </p:cNvCxnSpPr>
            <p:nvPr/>
          </p:nvCxnSpPr>
          <p:spPr bwMode="auto">
            <a:xfrm>
              <a:off x="0" y="482"/>
              <a:ext cx="5692" cy="0"/>
            </a:xfrm>
            <a:prstGeom prst="line">
              <a:avLst/>
            </a:prstGeom>
            <a:noFill/>
            <a:ln w="34925" algn="ctr">
              <a:solidFill>
                <a:schemeClr val="tx2"/>
              </a:solidFill>
              <a:round/>
              <a:headEnd/>
              <a:tailEnd/>
            </a:ln>
          </p:spPr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1908175" y="115888"/>
            <a:ext cx="6861175" cy="561975"/>
          </a:xfrm>
        </p:spPr>
        <p:txBody>
          <a:bodyPr/>
          <a:lstStyle/>
          <a:p>
            <a:r>
              <a:rPr lang="ru-RU" sz="1800" b="1" dirty="0" smtClean="0">
                <a:solidFill>
                  <a:srgbClr val="1E14A0"/>
                </a:solidFill>
              </a:rPr>
              <a:t>Кружок технического творчества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250825" y="1052513"/>
            <a:ext cx="8713788" cy="561657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  <a:defRPr/>
            </a:pPr>
            <a:r>
              <a:rPr lang="ru-RU" sz="1600" dirty="0" smtClean="0">
                <a:solidFill>
                  <a:srgbClr val="1E14A0"/>
                </a:solidFill>
                <a:latin typeface="Arial" charset="0"/>
              </a:rPr>
              <a:t>Начало реализации проекта</a:t>
            </a:r>
            <a:r>
              <a:rPr lang="ru-RU" sz="1600" b="1" dirty="0" smtClean="0">
                <a:solidFill>
                  <a:srgbClr val="1E14A0"/>
                </a:solidFill>
                <a:latin typeface="Arial" charset="0"/>
              </a:rPr>
              <a:t> -  2013 </a:t>
            </a:r>
            <a:r>
              <a:rPr lang="ru-RU" sz="1600" dirty="0" smtClean="0">
                <a:solidFill>
                  <a:srgbClr val="1E14A0"/>
                </a:solidFill>
                <a:latin typeface="Arial" charset="0"/>
              </a:rPr>
              <a:t>год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  <a:defRPr/>
            </a:pPr>
            <a:endParaRPr lang="ru-RU" sz="1600" dirty="0" smtClean="0">
              <a:solidFill>
                <a:srgbClr val="1E14A0"/>
              </a:solidFill>
              <a:latin typeface="Arial" charset="0"/>
            </a:endParaRPr>
          </a:p>
          <a:p>
            <a:pPr marL="609600" indent="-609600">
              <a:lnSpc>
                <a:spcPct val="90000"/>
              </a:lnSpc>
              <a:buFont typeface="Arial" charset="0"/>
              <a:buNone/>
              <a:defRPr/>
            </a:pPr>
            <a:r>
              <a:rPr lang="ru-RU" sz="1600" dirty="0" smtClean="0">
                <a:solidFill>
                  <a:srgbClr val="1E14A0"/>
                </a:solidFill>
                <a:latin typeface="Arial" charset="0"/>
              </a:rPr>
              <a:t>Ежегодное содержание и финансирование проекта – более </a:t>
            </a:r>
            <a:r>
              <a:rPr lang="en-US" sz="1600" b="1" dirty="0" smtClean="0">
                <a:solidFill>
                  <a:srgbClr val="1E14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2 000 000 </a:t>
            </a:r>
            <a:r>
              <a:rPr lang="ru-RU" sz="1600" dirty="0" smtClean="0">
                <a:solidFill>
                  <a:srgbClr val="1E14A0"/>
                </a:solidFill>
                <a:latin typeface="Arial" charset="0"/>
              </a:rPr>
              <a:t>руб.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  <a:defRPr/>
            </a:pPr>
            <a:endParaRPr lang="ru-RU" sz="1600" dirty="0" smtClean="0">
              <a:solidFill>
                <a:srgbClr val="1E14A0"/>
              </a:solidFill>
              <a:latin typeface="Arial" charset="0"/>
            </a:endParaRPr>
          </a:p>
          <a:p>
            <a:pPr marL="609600" indent="-609600">
              <a:lnSpc>
                <a:spcPct val="90000"/>
              </a:lnSpc>
              <a:buFont typeface="Arial" charset="0"/>
              <a:buNone/>
              <a:defRPr/>
            </a:pPr>
            <a:r>
              <a:rPr lang="ru-RU" sz="1600" dirty="0" smtClean="0">
                <a:solidFill>
                  <a:srgbClr val="1E14A0"/>
                </a:solidFill>
                <a:latin typeface="Arial" charset="0"/>
              </a:rPr>
              <a:t>Среднегодовое количество школьников, посещающих кружок – более </a:t>
            </a:r>
            <a:r>
              <a:rPr lang="ru-RU" sz="1600" b="1" dirty="0" smtClean="0">
                <a:solidFill>
                  <a:srgbClr val="1E14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40</a:t>
            </a:r>
            <a:r>
              <a:rPr lang="ru-RU" sz="1600" dirty="0" smtClean="0">
                <a:solidFill>
                  <a:srgbClr val="1E14A0"/>
                </a:solidFill>
                <a:latin typeface="Arial" charset="0"/>
              </a:rPr>
              <a:t> чел.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  <a:defRPr/>
            </a:pPr>
            <a:endParaRPr lang="ru-RU" sz="1600" dirty="0" smtClean="0">
              <a:solidFill>
                <a:srgbClr val="1E14A0"/>
              </a:solidFill>
              <a:latin typeface="Arial" charset="0"/>
            </a:endParaRPr>
          </a:p>
          <a:p>
            <a:pPr marL="609600" indent="-609600">
              <a:lnSpc>
                <a:spcPct val="90000"/>
              </a:lnSpc>
              <a:buFont typeface="Arial" charset="0"/>
              <a:buNone/>
              <a:defRPr/>
            </a:pPr>
            <a:r>
              <a:rPr lang="ru-RU" sz="1600" dirty="0" smtClean="0">
                <a:solidFill>
                  <a:srgbClr val="1E14A0"/>
                </a:solidFill>
                <a:latin typeface="Arial" charset="0"/>
              </a:rPr>
              <a:t>Основные направления работы кружка:</a:t>
            </a:r>
            <a:endParaRPr lang="ru-RU" sz="1600" b="1" dirty="0" smtClean="0">
              <a:solidFill>
                <a:srgbClr val="1E14A0"/>
              </a:solidFill>
            </a:endParaRPr>
          </a:p>
          <a:p>
            <a:pPr marL="609600" indent="-609600">
              <a:lnSpc>
                <a:spcPct val="90000"/>
              </a:lnSpc>
              <a:defRPr/>
            </a:pPr>
            <a:r>
              <a:rPr lang="ru-RU" sz="1600" b="1" dirty="0" smtClean="0">
                <a:solidFill>
                  <a:srgbClr val="1E14A0"/>
                </a:solidFill>
                <a:latin typeface="Arial" charset="0"/>
              </a:rPr>
              <a:t>«Газодинамика и газотурбинные двигатели»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ru-RU" sz="1600" b="1" dirty="0" smtClean="0">
                <a:solidFill>
                  <a:srgbClr val="1E14A0"/>
                </a:solidFill>
                <a:latin typeface="Arial" charset="0"/>
              </a:rPr>
              <a:t>«Автоматизация и механизация»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ru-RU" sz="1600" b="1" dirty="0" smtClean="0">
                <a:solidFill>
                  <a:srgbClr val="1E14A0"/>
                </a:solidFill>
                <a:latin typeface="Arial" charset="0"/>
              </a:rPr>
              <a:t>«3</a:t>
            </a:r>
            <a:r>
              <a:rPr lang="en-US" sz="1600" b="1" dirty="0" smtClean="0">
                <a:solidFill>
                  <a:srgbClr val="1E14A0"/>
                </a:solidFill>
                <a:latin typeface="Arial" charset="0"/>
              </a:rPr>
              <a:t>D </a:t>
            </a:r>
            <a:r>
              <a:rPr lang="ru-RU" sz="1600" b="1" dirty="0" smtClean="0">
                <a:solidFill>
                  <a:srgbClr val="1E14A0"/>
                </a:solidFill>
                <a:latin typeface="Arial" charset="0"/>
              </a:rPr>
              <a:t>моделирование и технология ЧПУ»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  <a:defRPr/>
            </a:pPr>
            <a:endParaRPr lang="ru-RU" sz="1600" b="1" dirty="0" smtClean="0">
              <a:solidFill>
                <a:srgbClr val="1E14A0"/>
              </a:solidFill>
              <a:latin typeface="Arial" charset="0"/>
            </a:endParaRPr>
          </a:p>
          <a:p>
            <a:pPr marL="609600" indent="-609600">
              <a:lnSpc>
                <a:spcPct val="90000"/>
              </a:lnSpc>
              <a:buFont typeface="Arial" charset="0"/>
              <a:buNone/>
              <a:defRPr/>
            </a:pPr>
            <a:r>
              <a:rPr lang="ru-RU" sz="1600" dirty="0" smtClean="0">
                <a:solidFill>
                  <a:srgbClr val="1E14A0"/>
                </a:solidFill>
                <a:latin typeface="Arial" charset="0"/>
              </a:rPr>
              <a:t>Состав наставников и руководитель кружка: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ru-RU" sz="1600" dirty="0" smtClean="0">
                <a:solidFill>
                  <a:srgbClr val="1E14A0"/>
                </a:solidFill>
                <a:latin typeface="Arial" charset="0"/>
              </a:rPr>
              <a:t>Руководитель, стаж работы на АО «КМПО» - </a:t>
            </a:r>
            <a:r>
              <a:rPr lang="ru-RU" sz="1600" b="1" dirty="0" smtClean="0">
                <a:solidFill>
                  <a:srgbClr val="1E14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около 40 лет;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ru-RU" sz="1600" b="1" dirty="0" smtClean="0">
                <a:solidFill>
                  <a:srgbClr val="1E14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12</a:t>
            </a:r>
            <a:r>
              <a:rPr lang="ru-RU" sz="1600" dirty="0" smtClean="0">
                <a:solidFill>
                  <a:srgbClr val="1E14A0"/>
                </a:solidFill>
                <a:latin typeface="Arial" charset="0"/>
              </a:rPr>
              <a:t> ведущих специалистов отделов и служб объединения:</a:t>
            </a:r>
          </a:p>
          <a:p>
            <a:pPr marL="609600" indent="-609600">
              <a:lnSpc>
                <a:spcPct val="90000"/>
              </a:lnSpc>
              <a:defRPr/>
            </a:pPr>
            <a:endParaRPr lang="ru-RU" sz="1600" dirty="0" smtClean="0">
              <a:solidFill>
                <a:srgbClr val="1E14A0"/>
              </a:solidFill>
              <a:latin typeface="Arial" charset="0"/>
            </a:endParaRPr>
          </a:p>
          <a:p>
            <a:pPr marL="609600" indent="-609600">
              <a:lnSpc>
                <a:spcPct val="90000"/>
              </a:lnSpc>
              <a:buFont typeface="Arial" charset="0"/>
              <a:buNone/>
              <a:defRPr/>
            </a:pPr>
            <a:r>
              <a:rPr lang="ru-RU" sz="1600" dirty="0" smtClean="0">
                <a:solidFill>
                  <a:srgbClr val="1E14A0"/>
                </a:solidFill>
                <a:latin typeface="Arial" charset="0"/>
              </a:rPr>
              <a:t>Материально-техническая база - АО «КМПО» со всем необходимым 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  <a:defRPr/>
            </a:pPr>
            <a:r>
              <a:rPr lang="ru-RU" sz="1600" dirty="0" smtClean="0">
                <a:solidFill>
                  <a:srgbClr val="1E14A0"/>
                </a:solidFill>
                <a:latin typeface="Arial" charset="0"/>
              </a:rPr>
              <a:t>                                                        оборудованием и инфраструктурой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  <a:defRPr/>
            </a:pPr>
            <a:endParaRPr lang="ru-RU" sz="1600" dirty="0" smtClean="0">
              <a:solidFill>
                <a:srgbClr val="1E14A0"/>
              </a:solidFill>
              <a:latin typeface="Arial" charset="0"/>
            </a:endParaRPr>
          </a:p>
          <a:p>
            <a:pPr marL="609600" indent="-609600">
              <a:lnSpc>
                <a:spcPct val="90000"/>
              </a:lnSpc>
              <a:buFont typeface="Arial" charset="0"/>
              <a:buNone/>
              <a:defRPr/>
            </a:pPr>
            <a:r>
              <a:rPr lang="ru-RU" sz="1600" b="1" dirty="0" smtClean="0">
                <a:solidFill>
                  <a:srgbClr val="990000"/>
                </a:solidFill>
                <a:latin typeface="Arial" charset="0"/>
              </a:rPr>
              <a:t>Основной критерий успеха</a:t>
            </a:r>
            <a:r>
              <a:rPr lang="ru-RU" sz="1600" dirty="0" smtClean="0">
                <a:solidFill>
                  <a:srgbClr val="1E14A0"/>
                </a:solidFill>
                <a:latin typeface="Arial" charset="0"/>
              </a:rPr>
              <a:t> – заинтересованность и поддержка  руководством 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  <a:defRPr/>
            </a:pPr>
            <a:r>
              <a:rPr lang="ru-RU" sz="1600" dirty="0" smtClean="0">
                <a:solidFill>
                  <a:srgbClr val="1E14A0"/>
                </a:solidFill>
                <a:latin typeface="Arial" charset="0"/>
              </a:rPr>
              <a:t>объединения данного направления работы </a:t>
            </a:r>
            <a:r>
              <a:rPr lang="ru-RU" sz="1600" b="1" dirty="0" smtClean="0">
                <a:solidFill>
                  <a:srgbClr val="990000"/>
                </a:solidFill>
                <a:latin typeface="Arial" charset="0"/>
              </a:rPr>
              <a:t>!!!</a:t>
            </a:r>
          </a:p>
        </p:txBody>
      </p:sp>
      <p:grpSp>
        <p:nvGrpSpPr>
          <p:cNvPr id="20483" name="Group 3"/>
          <p:cNvGrpSpPr>
            <a:grpSpLocks/>
          </p:cNvGrpSpPr>
          <p:nvPr/>
        </p:nvGrpSpPr>
        <p:grpSpPr bwMode="auto">
          <a:xfrm>
            <a:off x="0" y="0"/>
            <a:ext cx="9144000" cy="765175"/>
            <a:chOff x="0" y="0"/>
            <a:chExt cx="5692" cy="482"/>
          </a:xfrm>
        </p:grpSpPr>
        <p:pic>
          <p:nvPicPr>
            <p:cNvPr id="20484" name="Picture 4" descr="Информационный портал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202" cy="482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</p:spPr>
        </p:pic>
        <p:cxnSp>
          <p:nvCxnSpPr>
            <p:cNvPr id="20485" name="Прямая соединительная линия 5"/>
            <p:cNvCxnSpPr>
              <a:cxnSpLocks noChangeShapeType="1"/>
            </p:cNvCxnSpPr>
            <p:nvPr/>
          </p:nvCxnSpPr>
          <p:spPr bwMode="auto">
            <a:xfrm>
              <a:off x="0" y="482"/>
              <a:ext cx="5692" cy="0"/>
            </a:xfrm>
            <a:prstGeom prst="line">
              <a:avLst/>
            </a:prstGeom>
            <a:noFill/>
            <a:ln w="34925" algn="ctr">
              <a:solidFill>
                <a:schemeClr val="tx2"/>
              </a:solidFill>
              <a:round/>
              <a:headEnd/>
              <a:tailEnd/>
            </a:ln>
          </p:spPr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1908175" y="115888"/>
            <a:ext cx="6861175" cy="561975"/>
          </a:xfrm>
        </p:spPr>
        <p:txBody>
          <a:bodyPr/>
          <a:lstStyle/>
          <a:p>
            <a:r>
              <a:rPr lang="ru-RU" sz="1800" b="1" dirty="0" smtClean="0">
                <a:solidFill>
                  <a:srgbClr val="1E14A0"/>
                </a:solidFill>
              </a:rPr>
              <a:t>Кружок технического творчества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250825" y="1052513"/>
            <a:ext cx="8713788" cy="5616575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ru-RU" sz="1800" b="1" smtClean="0">
                <a:solidFill>
                  <a:srgbClr val="990000"/>
                </a:solidFill>
                <a:latin typeface="Arial" charset="0"/>
              </a:rPr>
              <a:t>Что дает кружок технического творчества школьникам?</a:t>
            </a:r>
            <a:r>
              <a:rPr lang="ru-RU" sz="1800" smtClean="0">
                <a:solidFill>
                  <a:srgbClr val="1E14A0"/>
                </a:solidFill>
                <a:latin typeface="Arial" charset="0"/>
              </a:rPr>
              <a:t> </a:t>
            </a:r>
            <a:endParaRPr lang="ru-RU" sz="1800" b="1" smtClean="0">
              <a:solidFill>
                <a:srgbClr val="990000"/>
              </a:solidFill>
              <a:latin typeface="Arial" charset="0"/>
            </a:endParaRPr>
          </a:p>
        </p:txBody>
      </p:sp>
      <p:grpSp>
        <p:nvGrpSpPr>
          <p:cNvPr id="21507" name="Group 3"/>
          <p:cNvGrpSpPr>
            <a:grpSpLocks/>
          </p:cNvGrpSpPr>
          <p:nvPr/>
        </p:nvGrpSpPr>
        <p:grpSpPr bwMode="auto">
          <a:xfrm>
            <a:off x="0" y="0"/>
            <a:ext cx="9144000" cy="765175"/>
            <a:chOff x="0" y="0"/>
            <a:chExt cx="5692" cy="482"/>
          </a:xfrm>
        </p:grpSpPr>
        <p:pic>
          <p:nvPicPr>
            <p:cNvPr id="21509" name="Picture 4" descr="Информационный портал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202" cy="482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</p:spPr>
        </p:pic>
        <p:cxnSp>
          <p:nvCxnSpPr>
            <p:cNvPr id="21510" name="Прямая соединительная линия 5"/>
            <p:cNvCxnSpPr>
              <a:cxnSpLocks noChangeShapeType="1"/>
            </p:cNvCxnSpPr>
            <p:nvPr/>
          </p:nvCxnSpPr>
          <p:spPr bwMode="auto">
            <a:xfrm>
              <a:off x="0" y="482"/>
              <a:ext cx="5692" cy="0"/>
            </a:xfrm>
            <a:prstGeom prst="line">
              <a:avLst/>
            </a:prstGeom>
            <a:noFill/>
            <a:ln w="34925" algn="ctr">
              <a:solidFill>
                <a:schemeClr val="tx2"/>
              </a:solidFill>
              <a:round/>
              <a:headEnd/>
              <a:tailEnd/>
            </a:ln>
          </p:spPr>
        </p:cxnSp>
      </p:grpSp>
      <p:sp>
        <p:nvSpPr>
          <p:cNvPr id="21508" name="Rectangle 7"/>
          <p:cNvSpPr>
            <a:spLocks noChangeArrowheads="1"/>
          </p:cNvSpPr>
          <p:nvPr/>
        </p:nvSpPr>
        <p:spPr bwMode="auto">
          <a:xfrm>
            <a:off x="179388" y="1557338"/>
            <a:ext cx="8785225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b="1" i="1">
                <a:solidFill>
                  <a:srgbClr val="1E14A0"/>
                </a:solidFill>
              </a:rPr>
              <a:t>Посредством применения современных образовательные технологий происходит:</a:t>
            </a:r>
          </a:p>
          <a:p>
            <a:pPr marL="342900" indent="-342900"/>
            <a:endParaRPr lang="ru-RU" b="1" i="1">
              <a:solidFill>
                <a:srgbClr val="1E14A0"/>
              </a:solidFill>
            </a:endParaRPr>
          </a:p>
          <a:p>
            <a:pPr marL="342900" indent="-342900"/>
            <a:r>
              <a:rPr lang="ru-RU">
                <a:solidFill>
                  <a:srgbClr val="1E14A0"/>
                </a:solidFill>
              </a:rPr>
              <a:t>1.  Формирование у слушателей теоретических знаний и практических навыков    </a:t>
            </a:r>
          </a:p>
          <a:p>
            <a:pPr marL="342900" indent="-342900"/>
            <a:r>
              <a:rPr lang="ru-RU">
                <a:solidFill>
                  <a:srgbClr val="1E14A0"/>
                </a:solidFill>
              </a:rPr>
              <a:t>     по работе с автоматическими устройствами;</a:t>
            </a:r>
          </a:p>
          <a:p>
            <a:pPr marL="342900" indent="-342900"/>
            <a:endParaRPr lang="ru-RU">
              <a:solidFill>
                <a:srgbClr val="1E14A0"/>
              </a:solidFill>
            </a:endParaRPr>
          </a:p>
          <a:p>
            <a:pPr marL="342900" indent="-342900"/>
            <a:r>
              <a:rPr lang="ru-RU">
                <a:solidFill>
                  <a:srgbClr val="1E14A0"/>
                </a:solidFill>
              </a:rPr>
              <a:t>2.  Формирование и закрепление теоретических и практических основ по     </a:t>
            </a:r>
          </a:p>
          <a:p>
            <a:pPr marL="342900" indent="-342900"/>
            <a:r>
              <a:rPr lang="ru-RU">
                <a:solidFill>
                  <a:srgbClr val="1E14A0"/>
                </a:solidFill>
              </a:rPr>
              <a:t>     газодинамике и гидравлике;</a:t>
            </a:r>
          </a:p>
          <a:p>
            <a:pPr marL="342900" indent="-342900"/>
            <a:endParaRPr lang="ru-RU">
              <a:solidFill>
                <a:srgbClr val="1E14A0"/>
              </a:solidFill>
            </a:endParaRPr>
          </a:p>
          <a:p>
            <a:pPr marL="342900" indent="-342900">
              <a:buFontTx/>
              <a:buAutoNum type="arabicPeriod" startAt="3"/>
            </a:pPr>
            <a:r>
              <a:rPr lang="ru-RU">
                <a:solidFill>
                  <a:srgbClr val="1E14A0"/>
                </a:solidFill>
              </a:rPr>
              <a:t>Знакомство с современными </a:t>
            </a:r>
            <a:r>
              <a:rPr lang="en-US">
                <a:solidFill>
                  <a:srgbClr val="1E14A0"/>
                </a:solidFill>
              </a:rPr>
              <a:t>IT-</a:t>
            </a:r>
            <a:r>
              <a:rPr lang="ru-RU">
                <a:solidFill>
                  <a:srgbClr val="1E14A0"/>
                </a:solidFill>
              </a:rPr>
              <a:t>технологиями для действующих моделей</a:t>
            </a:r>
          </a:p>
          <a:p>
            <a:pPr marL="342900" indent="-342900"/>
            <a:r>
              <a:rPr lang="ru-RU">
                <a:solidFill>
                  <a:srgbClr val="1E14A0"/>
                </a:solidFill>
              </a:rPr>
              <a:t>     газотурбинных двигателей;</a:t>
            </a:r>
          </a:p>
          <a:p>
            <a:pPr marL="342900" indent="-342900"/>
            <a:endParaRPr lang="ru-RU">
              <a:solidFill>
                <a:srgbClr val="1E14A0"/>
              </a:solidFill>
            </a:endParaRPr>
          </a:p>
          <a:p>
            <a:pPr marL="342900" indent="-342900"/>
            <a:r>
              <a:rPr lang="ru-RU">
                <a:solidFill>
                  <a:srgbClr val="1E14A0"/>
                </a:solidFill>
              </a:rPr>
              <a:t>4.  Расширение кругозора в области инженерных наук и т.п.</a:t>
            </a:r>
            <a:r>
              <a:rPr lang="ru-RU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1835150" y="0"/>
            <a:ext cx="7308850" cy="682625"/>
          </a:xfrm>
        </p:spPr>
        <p:txBody>
          <a:bodyPr/>
          <a:lstStyle/>
          <a:p>
            <a:pPr eaLnBrk="1" hangingPunct="1"/>
            <a:r>
              <a:rPr lang="ru-RU" sz="1600" b="1" dirty="0" smtClean="0">
                <a:solidFill>
                  <a:srgbClr val="002060"/>
                </a:solidFill>
              </a:rPr>
              <a:t>Предложения по стимулированию предприятий к развитию кружков технического творчества среди учащихся учебных заведений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3958" y="980660"/>
            <a:ext cx="8435400" cy="5688790"/>
          </a:xfrm>
        </p:spPr>
        <p:txBody>
          <a:bodyPr rtlCol="0" anchor="ctr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b="1" dirty="0" smtClean="0"/>
          </a:p>
          <a:p>
            <a:pPr marL="0" indent="0" algn="ctr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/>
          </a:p>
          <a:p>
            <a:pPr lvl="8">
              <a:defRPr/>
            </a:pPr>
            <a:endParaRPr lang="ru-RU" sz="400" dirty="0" smtClean="0"/>
          </a:p>
        </p:txBody>
      </p:sp>
      <p:grpSp>
        <p:nvGrpSpPr>
          <p:cNvPr id="22531" name="Group 3"/>
          <p:cNvGrpSpPr>
            <a:grpSpLocks/>
          </p:cNvGrpSpPr>
          <p:nvPr/>
        </p:nvGrpSpPr>
        <p:grpSpPr bwMode="auto">
          <a:xfrm>
            <a:off x="0" y="0"/>
            <a:ext cx="8893175" cy="765175"/>
            <a:chOff x="0" y="0"/>
            <a:chExt cx="5692" cy="482"/>
          </a:xfrm>
        </p:grpSpPr>
        <p:pic>
          <p:nvPicPr>
            <p:cNvPr id="22533" name="Picture 4" descr="Информационный портал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1202" cy="482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</p:spPr>
        </p:pic>
        <p:cxnSp>
          <p:nvCxnSpPr>
            <p:cNvPr id="22534" name="Прямая соединительная линия 5"/>
            <p:cNvCxnSpPr>
              <a:cxnSpLocks noChangeShapeType="1"/>
            </p:cNvCxnSpPr>
            <p:nvPr/>
          </p:nvCxnSpPr>
          <p:spPr bwMode="auto">
            <a:xfrm>
              <a:off x="0" y="482"/>
              <a:ext cx="5692" cy="0"/>
            </a:xfrm>
            <a:prstGeom prst="line">
              <a:avLst/>
            </a:prstGeom>
            <a:noFill/>
            <a:ln w="34925" algn="ctr">
              <a:solidFill>
                <a:schemeClr val="tx2"/>
              </a:solidFill>
              <a:round/>
              <a:headEnd/>
              <a:tailEnd/>
            </a:ln>
          </p:spPr>
        </p:cxnSp>
      </p:grpSp>
      <p:sp>
        <p:nvSpPr>
          <p:cNvPr id="22532" name="TextBox 6"/>
          <p:cNvSpPr txBox="1">
            <a:spLocks noChangeArrowheads="1"/>
          </p:cNvSpPr>
          <p:nvPr/>
        </p:nvSpPr>
        <p:spPr bwMode="auto">
          <a:xfrm>
            <a:off x="250825" y="908050"/>
            <a:ext cx="8893175" cy="658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002060"/>
                </a:solidFill>
              </a:rPr>
              <a:t>1. Снижение ставки налога на имущества для промышленных предприятий на 50 %, организовавшим и ведущим работы по развитию кружков технического творчества в части платежей в республиканский бюджет;</a:t>
            </a:r>
          </a:p>
          <a:p>
            <a:endParaRPr lang="ru-RU" sz="1600" b="1">
              <a:solidFill>
                <a:srgbClr val="002060"/>
              </a:solidFill>
            </a:endParaRPr>
          </a:p>
          <a:p>
            <a:r>
              <a:rPr lang="ru-RU" sz="1600" b="1">
                <a:solidFill>
                  <a:srgbClr val="002060"/>
                </a:solidFill>
              </a:rPr>
              <a:t>2. Ввести в школьное расписание элективные курсы и практические занятия на базе работающих кружков технического творчества, организованных на базе предприятий</a:t>
            </a:r>
          </a:p>
          <a:p>
            <a:endParaRPr lang="ru-RU" sz="1600" b="1">
              <a:solidFill>
                <a:srgbClr val="002060"/>
              </a:solidFill>
            </a:endParaRPr>
          </a:p>
          <a:p>
            <a:r>
              <a:rPr lang="ru-RU" sz="1600" b="1">
                <a:solidFill>
                  <a:srgbClr val="002060"/>
                </a:solidFill>
              </a:rPr>
              <a:t>3. Предоставить  выпускникам кружков технического творчества возможность внеконкурсного поступления в ведущие технические вузы Республики Татарстан по рекомендации Администрации предприятий, ведущих работы по развитию кружков технического творчества</a:t>
            </a:r>
            <a:endParaRPr lang="ru-RU" b="1">
              <a:solidFill>
                <a:srgbClr val="002060"/>
              </a:solidFill>
            </a:endParaRPr>
          </a:p>
          <a:p>
            <a:r>
              <a:rPr lang="ru-RU" b="1">
                <a:solidFill>
                  <a:srgbClr val="002060"/>
                </a:solidFill>
              </a:rPr>
              <a:t>		</a:t>
            </a:r>
          </a:p>
          <a:p>
            <a:r>
              <a:rPr lang="ru-RU" sz="1600" b="1">
                <a:solidFill>
                  <a:srgbClr val="002060"/>
                </a:solidFill>
              </a:rPr>
              <a:t>4. Проведение совместных Дней открытых дверей «школа-колледж-вуз-предприятие»  </a:t>
            </a:r>
          </a:p>
          <a:p>
            <a:pPr>
              <a:buFontTx/>
              <a:buChar char="-"/>
            </a:pPr>
            <a:endParaRPr lang="ru-RU" sz="1600" b="1">
              <a:solidFill>
                <a:srgbClr val="002060"/>
              </a:solidFill>
            </a:endParaRPr>
          </a:p>
          <a:p>
            <a:r>
              <a:rPr lang="ru-RU" sz="1600" b="1">
                <a:solidFill>
                  <a:srgbClr val="002060"/>
                </a:solidFill>
              </a:rPr>
              <a:t>5. Учреждение грантового конкурса для промышленных предприятий на лучшую профориентационную работу среди школьников (в части реализации кружков технического творчества)</a:t>
            </a:r>
          </a:p>
          <a:p>
            <a:pPr>
              <a:buFontTx/>
              <a:buChar char="-"/>
            </a:pPr>
            <a:endParaRPr lang="ru-RU" b="1">
              <a:solidFill>
                <a:srgbClr val="002060"/>
              </a:solidFill>
            </a:endParaRPr>
          </a:p>
          <a:p>
            <a:r>
              <a:rPr lang="ru-RU" sz="1600" b="1">
                <a:solidFill>
                  <a:srgbClr val="002060"/>
                </a:solidFill>
              </a:rPr>
              <a:t>6. Выделение бесплатных квот для школьников,  посещающих кружок технического творчества в республиканских профильных лагерях (сменах) технической направленности</a:t>
            </a:r>
            <a:endParaRPr lang="ru-RU" sz="1600" b="1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buFontTx/>
              <a:buChar char="-"/>
            </a:pPr>
            <a:endParaRPr lang="ru-RU" sz="1600" b="1">
              <a:solidFill>
                <a:srgbClr val="002060"/>
              </a:solidFill>
              <a:latin typeface="Times New Roman" pitchFamily="18" charset="0"/>
            </a:endParaRPr>
          </a:p>
          <a:p>
            <a:pPr algn="just"/>
            <a:endParaRPr lang="ru-RU" sz="1600" b="1">
              <a:latin typeface="Times New Roman" pitchFamily="18" charset="0"/>
            </a:endParaRPr>
          </a:p>
          <a:p>
            <a:pPr algn="ctr"/>
            <a:endParaRPr lang="ru-RU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3958" y="980660"/>
            <a:ext cx="8435400" cy="5688790"/>
          </a:xfrm>
        </p:spPr>
        <p:txBody>
          <a:bodyPr rtlCol="0" anchor="ctr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b="1" dirty="0" smtClean="0"/>
          </a:p>
          <a:p>
            <a:pPr marL="0" indent="0" algn="ctr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/>
          </a:p>
          <a:p>
            <a:pPr lvl="8">
              <a:defRPr/>
            </a:pPr>
            <a:endParaRPr lang="ru-RU" sz="400" dirty="0" smtClean="0"/>
          </a:p>
        </p:txBody>
      </p:sp>
      <p:sp>
        <p:nvSpPr>
          <p:cNvPr id="23554" name="TextBox 6"/>
          <p:cNvSpPr txBox="1">
            <a:spLocks noChangeArrowheads="1"/>
          </p:cNvSpPr>
          <p:nvPr/>
        </p:nvSpPr>
        <p:spPr bwMode="auto">
          <a:xfrm>
            <a:off x="20638" y="908050"/>
            <a:ext cx="9123362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600" b="1">
              <a:solidFill>
                <a:srgbClr val="002060"/>
              </a:solidFill>
              <a:latin typeface="Times New Roman" pitchFamily="18" charset="0"/>
            </a:endParaRPr>
          </a:p>
          <a:p>
            <a:pPr algn="just"/>
            <a:endParaRPr lang="ru-RU" sz="1600" b="1">
              <a:latin typeface="Times New Roman" pitchFamily="18" charset="0"/>
            </a:endParaRPr>
          </a:p>
          <a:p>
            <a:pPr algn="ctr"/>
            <a:endParaRPr lang="ru-RU" b="1">
              <a:latin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solidFill>
                  <a:srgbClr val="002060"/>
                </a:solidFill>
              </a:rPr>
              <a:t>Спасибо за внимание!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2098</TotalTime>
  <Words>699</Words>
  <Application>Microsoft Office PowerPoint</Application>
  <PresentationFormat>Экран (4:3)</PresentationFormat>
  <Paragraphs>141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Кадровая политика АО «КМПО» ориентирована на все уровни обучения, подготовки и переподготовки кадров </vt:lpstr>
      <vt:lpstr>Основы системы профориентации АО «КМПО» </vt:lpstr>
      <vt:lpstr>Кружок технического творчества</vt:lpstr>
      <vt:lpstr>Кружок технического творчества</vt:lpstr>
      <vt:lpstr>Предложения по стимулированию предприятий к развитию кружков технического творчества среди учащихся учебных заведений</vt:lpstr>
      <vt:lpstr>     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Сведения о подготовке и повышении квалификации  рабочих и РСиС  за  август  2017г.</dc:title>
  <dc:creator>Переведенцева Л.А.</dc:creator>
  <cp:lastModifiedBy>Админ</cp:lastModifiedBy>
  <cp:revision>115</cp:revision>
  <cp:lastPrinted>2017-10-05T06:58:02Z</cp:lastPrinted>
  <dcterms:created xsi:type="dcterms:W3CDTF">2017-09-18T07:41:00Z</dcterms:created>
  <dcterms:modified xsi:type="dcterms:W3CDTF">2017-10-06T11:41:05Z</dcterms:modified>
</cp:coreProperties>
</file>